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4299" r:id="rId5"/>
  </p:sldMasterIdLst>
  <p:notesMasterIdLst>
    <p:notesMasterId r:id="rId18"/>
  </p:notesMasterIdLst>
  <p:sldIdLst>
    <p:sldId id="272" r:id="rId6"/>
    <p:sldId id="274" r:id="rId7"/>
    <p:sldId id="276" r:id="rId8"/>
    <p:sldId id="277" r:id="rId9"/>
    <p:sldId id="275" r:id="rId10"/>
    <p:sldId id="288" r:id="rId11"/>
    <p:sldId id="279" r:id="rId12"/>
    <p:sldId id="286" r:id="rId13"/>
    <p:sldId id="283" r:id="rId14"/>
    <p:sldId id="282" r:id="rId15"/>
    <p:sldId id="284" r:id="rId16"/>
    <p:sldId id="287" r:id="rId17"/>
  </p:sldIdLst>
  <p:sldSz cx="9144000" cy="6858000" type="screen4x3"/>
  <p:notesSz cx="6805613" cy="9939338"/>
  <p:defaultTex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9E"/>
    <a:srgbClr val="FFFFFF"/>
    <a:srgbClr val="A8E576"/>
    <a:srgbClr val="70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45" autoAdjust="0"/>
  </p:normalViewPr>
  <p:slideViewPr>
    <p:cSldViewPr>
      <p:cViewPr varScale="1">
        <p:scale>
          <a:sx n="106" d="100"/>
          <a:sy n="106" d="100"/>
        </p:scale>
        <p:origin x="1686"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1AF0378A-542F-4CED-BD8B-D4E07D8DA9A4}" type="datetimeFigureOut">
              <a:rPr lang="en-NZ" smtClean="0"/>
              <a:t>26/05/2022</a:t>
            </a:fld>
            <a:endParaRPr lang="en-NZ"/>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B74B23C2-DF04-4D8A-ACEB-15665807C32B}" type="slidenum">
              <a:rPr lang="en-NZ" smtClean="0"/>
              <a:t>‹#›</a:t>
            </a:fld>
            <a:endParaRPr lang="en-NZ"/>
          </a:p>
        </p:txBody>
      </p:sp>
    </p:spTree>
    <p:extLst>
      <p:ext uri="{BB962C8B-B14F-4D97-AF65-F5344CB8AC3E}">
        <p14:creationId xmlns:p14="http://schemas.microsoft.com/office/powerpoint/2010/main" val="313757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74B23C2-DF04-4D8A-ACEB-15665807C32B}" type="slidenum">
              <a:rPr lang="en-NZ" smtClean="0"/>
              <a:t>4</a:t>
            </a:fld>
            <a:endParaRPr lang="en-NZ"/>
          </a:p>
        </p:txBody>
      </p:sp>
    </p:spTree>
    <p:extLst>
      <p:ext uri="{BB962C8B-B14F-4D97-AF65-F5344CB8AC3E}">
        <p14:creationId xmlns:p14="http://schemas.microsoft.com/office/powerpoint/2010/main" val="85068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3569" y="3501008"/>
            <a:ext cx="6984776" cy="266375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6600">
                <a:solidFill>
                  <a:schemeClr val="folHlink"/>
                </a:solidFill>
              </a:defRPr>
            </a:lvl1pPr>
          </a:lstStyle>
          <a:p>
            <a:pPr lvl="0"/>
            <a:r>
              <a:rPr lang="en-GB" noProof="0" dirty="0"/>
              <a:t>Click to edit Master title style</a:t>
            </a:r>
          </a:p>
        </p:txBody>
      </p:sp>
    </p:spTree>
    <p:extLst>
      <p:ext uri="{BB962C8B-B14F-4D97-AF65-F5344CB8AC3E}">
        <p14:creationId xmlns:p14="http://schemas.microsoft.com/office/powerpoint/2010/main" val="88847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97891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0638" y="1557338"/>
            <a:ext cx="1847850" cy="467995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27088" y="1557338"/>
            <a:ext cx="5391150"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7050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76E214D7-9375-4D25-B226-1804650817CF}"/>
              </a:ext>
            </a:extLst>
          </p:cNvPr>
          <p:cNvSpPr>
            <a:spLocks noGrp="1"/>
          </p:cNvSpPr>
          <p:nvPr>
            <p:ph type="dt" sz="half" idx="10"/>
          </p:nvPr>
        </p:nvSpPr>
        <p:spPr/>
        <p:txBody>
          <a:bodyPr/>
          <a:lstStyle>
            <a:lvl1pPr>
              <a:defRPr/>
            </a:lvl1pPr>
          </a:lstStyle>
          <a:p>
            <a:fld id="{1C5B76E2-1A42-483C-86EC-430B29CE5AF0}" type="datetimeFigureOut">
              <a:rPr lang="en-US" altLang="en-US"/>
              <a:pPr/>
              <a:t>5/26/2022</a:t>
            </a:fld>
            <a:endParaRPr lang="en-US" altLang="en-US"/>
          </a:p>
        </p:txBody>
      </p:sp>
      <p:sp>
        <p:nvSpPr>
          <p:cNvPr id="5" name="Footer Placeholder 4">
            <a:extLst>
              <a:ext uri="{FF2B5EF4-FFF2-40B4-BE49-F238E27FC236}">
                <a16:creationId xmlns:a16="http://schemas.microsoft.com/office/drawing/2014/main" id="{93383D5A-BB92-4225-9EA1-5569F8AF35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B6CBB-890A-446C-B2F8-F8B9BA598B29}"/>
              </a:ext>
            </a:extLst>
          </p:cNvPr>
          <p:cNvSpPr>
            <a:spLocks noGrp="1"/>
          </p:cNvSpPr>
          <p:nvPr>
            <p:ph type="sldNum" sz="quarter" idx="12"/>
          </p:nvPr>
        </p:nvSpPr>
        <p:spPr/>
        <p:txBody>
          <a:bodyPr/>
          <a:lstStyle>
            <a:lvl1pPr>
              <a:defRPr/>
            </a:lvl1pPr>
          </a:lstStyle>
          <a:p>
            <a:fld id="{FD27E382-02B1-4DB1-A89D-61FA987B119E}" type="slidenum">
              <a:rPr lang="en-US" altLang="en-US"/>
              <a:pPr/>
              <a:t>‹#›</a:t>
            </a:fld>
            <a:endParaRPr lang="en-US" altLang="en-US"/>
          </a:p>
        </p:txBody>
      </p:sp>
    </p:spTree>
    <p:extLst>
      <p:ext uri="{BB962C8B-B14F-4D97-AF65-F5344CB8AC3E}">
        <p14:creationId xmlns:p14="http://schemas.microsoft.com/office/powerpoint/2010/main" val="32448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15A5586C-1290-4003-B026-40DAF4FEC828}"/>
              </a:ext>
            </a:extLst>
          </p:cNvPr>
          <p:cNvSpPr>
            <a:spLocks noGrp="1"/>
          </p:cNvSpPr>
          <p:nvPr>
            <p:ph type="dt" sz="half" idx="10"/>
          </p:nvPr>
        </p:nvSpPr>
        <p:spPr/>
        <p:txBody>
          <a:bodyPr/>
          <a:lstStyle>
            <a:lvl1pPr>
              <a:defRPr/>
            </a:lvl1pPr>
          </a:lstStyle>
          <a:p>
            <a:fld id="{FAE2E129-5E7E-485D-BC6F-EF7135433DB9}" type="datetimeFigureOut">
              <a:rPr lang="en-US" altLang="en-US"/>
              <a:pPr/>
              <a:t>5/26/2022</a:t>
            </a:fld>
            <a:endParaRPr lang="en-US" altLang="en-US"/>
          </a:p>
        </p:txBody>
      </p:sp>
      <p:sp>
        <p:nvSpPr>
          <p:cNvPr id="5" name="Footer Placeholder 4">
            <a:extLst>
              <a:ext uri="{FF2B5EF4-FFF2-40B4-BE49-F238E27FC236}">
                <a16:creationId xmlns:a16="http://schemas.microsoft.com/office/drawing/2014/main" id="{FA6452CA-2D96-4C7B-A303-3F3A2F0D18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CB9E15-160D-4B6B-A35E-AA39FE6BD8FD}"/>
              </a:ext>
            </a:extLst>
          </p:cNvPr>
          <p:cNvSpPr>
            <a:spLocks noGrp="1"/>
          </p:cNvSpPr>
          <p:nvPr>
            <p:ph type="sldNum" sz="quarter" idx="12"/>
          </p:nvPr>
        </p:nvSpPr>
        <p:spPr/>
        <p:txBody>
          <a:bodyPr/>
          <a:lstStyle>
            <a:lvl1pPr>
              <a:defRPr/>
            </a:lvl1pPr>
          </a:lstStyle>
          <a:p>
            <a:fld id="{E77F3385-E4C8-4B27-8729-DA5138F59359}" type="slidenum">
              <a:rPr lang="en-US" altLang="en-US"/>
              <a:pPr/>
              <a:t>‹#›</a:t>
            </a:fld>
            <a:endParaRPr lang="en-US" altLang="en-US"/>
          </a:p>
        </p:txBody>
      </p:sp>
    </p:spTree>
    <p:extLst>
      <p:ext uri="{BB962C8B-B14F-4D97-AF65-F5344CB8AC3E}">
        <p14:creationId xmlns:p14="http://schemas.microsoft.com/office/powerpoint/2010/main" val="308828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876CEA20-6753-48E0-B4B3-66789EA104F3}"/>
              </a:ext>
            </a:extLst>
          </p:cNvPr>
          <p:cNvSpPr>
            <a:spLocks noGrp="1"/>
          </p:cNvSpPr>
          <p:nvPr>
            <p:ph type="dt" sz="half" idx="10"/>
          </p:nvPr>
        </p:nvSpPr>
        <p:spPr/>
        <p:txBody>
          <a:bodyPr/>
          <a:lstStyle>
            <a:lvl1pPr>
              <a:defRPr/>
            </a:lvl1pPr>
          </a:lstStyle>
          <a:p>
            <a:fld id="{A9C3D8DE-E348-46F6-AC18-91A23720CB0A}" type="datetimeFigureOut">
              <a:rPr lang="en-US" altLang="en-US"/>
              <a:pPr/>
              <a:t>5/26/2022</a:t>
            </a:fld>
            <a:endParaRPr lang="en-US" altLang="en-US"/>
          </a:p>
        </p:txBody>
      </p:sp>
      <p:sp>
        <p:nvSpPr>
          <p:cNvPr id="5" name="Footer Placeholder 4">
            <a:extLst>
              <a:ext uri="{FF2B5EF4-FFF2-40B4-BE49-F238E27FC236}">
                <a16:creationId xmlns:a16="http://schemas.microsoft.com/office/drawing/2014/main" id="{AB011045-BADC-4F4F-BB9A-E80F534177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4845CB-BF93-4884-8350-68ED24EBBBDA}"/>
              </a:ext>
            </a:extLst>
          </p:cNvPr>
          <p:cNvSpPr>
            <a:spLocks noGrp="1"/>
          </p:cNvSpPr>
          <p:nvPr>
            <p:ph type="sldNum" sz="quarter" idx="12"/>
          </p:nvPr>
        </p:nvSpPr>
        <p:spPr/>
        <p:txBody>
          <a:bodyPr/>
          <a:lstStyle>
            <a:lvl1pPr>
              <a:defRPr/>
            </a:lvl1pPr>
          </a:lstStyle>
          <a:p>
            <a:fld id="{83C284C3-E93B-4D1A-9653-0F964D68FFE6}" type="slidenum">
              <a:rPr lang="en-US" altLang="en-US"/>
              <a:pPr/>
              <a:t>‹#›</a:t>
            </a:fld>
            <a:endParaRPr lang="en-US" altLang="en-US"/>
          </a:p>
        </p:txBody>
      </p:sp>
    </p:spTree>
    <p:extLst>
      <p:ext uri="{BB962C8B-B14F-4D97-AF65-F5344CB8AC3E}">
        <p14:creationId xmlns:p14="http://schemas.microsoft.com/office/powerpoint/2010/main" val="4075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A7AE0753-A23F-4F5F-9957-E9E0AF4E21AF}"/>
              </a:ext>
            </a:extLst>
          </p:cNvPr>
          <p:cNvSpPr>
            <a:spLocks noGrp="1"/>
          </p:cNvSpPr>
          <p:nvPr>
            <p:ph type="dt" sz="half" idx="10"/>
          </p:nvPr>
        </p:nvSpPr>
        <p:spPr/>
        <p:txBody>
          <a:bodyPr/>
          <a:lstStyle>
            <a:lvl1pPr>
              <a:defRPr/>
            </a:lvl1pPr>
          </a:lstStyle>
          <a:p>
            <a:fld id="{6E4803CE-B530-4BD3-8233-34FBB24DCAE8}" type="datetimeFigureOut">
              <a:rPr lang="en-US" altLang="en-US"/>
              <a:pPr/>
              <a:t>5/26/2022</a:t>
            </a:fld>
            <a:endParaRPr lang="en-US" altLang="en-US"/>
          </a:p>
        </p:txBody>
      </p:sp>
      <p:sp>
        <p:nvSpPr>
          <p:cNvPr id="6" name="Footer Placeholder 4">
            <a:extLst>
              <a:ext uri="{FF2B5EF4-FFF2-40B4-BE49-F238E27FC236}">
                <a16:creationId xmlns:a16="http://schemas.microsoft.com/office/drawing/2014/main" id="{305E5EFC-5FB2-4D51-8A4A-8421C7C7D0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8F311F-CB49-4DFF-BBEB-BB49A6730AD8}"/>
              </a:ext>
            </a:extLst>
          </p:cNvPr>
          <p:cNvSpPr>
            <a:spLocks noGrp="1"/>
          </p:cNvSpPr>
          <p:nvPr>
            <p:ph type="sldNum" sz="quarter" idx="12"/>
          </p:nvPr>
        </p:nvSpPr>
        <p:spPr/>
        <p:txBody>
          <a:bodyPr/>
          <a:lstStyle>
            <a:lvl1pPr>
              <a:defRPr/>
            </a:lvl1pPr>
          </a:lstStyle>
          <a:p>
            <a:fld id="{CAE1A792-A32D-4AFA-ACE1-75FB906B8AAD}" type="slidenum">
              <a:rPr lang="en-US" altLang="en-US"/>
              <a:pPr/>
              <a:t>‹#›</a:t>
            </a:fld>
            <a:endParaRPr lang="en-US" altLang="en-US"/>
          </a:p>
        </p:txBody>
      </p:sp>
    </p:spTree>
    <p:extLst>
      <p:ext uri="{BB962C8B-B14F-4D97-AF65-F5344CB8AC3E}">
        <p14:creationId xmlns:p14="http://schemas.microsoft.com/office/powerpoint/2010/main" val="115873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DC71BF2B-8A61-459A-8B4B-967ED3425D46}"/>
              </a:ext>
            </a:extLst>
          </p:cNvPr>
          <p:cNvSpPr>
            <a:spLocks noGrp="1"/>
          </p:cNvSpPr>
          <p:nvPr>
            <p:ph type="dt" sz="half" idx="10"/>
          </p:nvPr>
        </p:nvSpPr>
        <p:spPr/>
        <p:txBody>
          <a:bodyPr/>
          <a:lstStyle>
            <a:lvl1pPr>
              <a:defRPr/>
            </a:lvl1pPr>
          </a:lstStyle>
          <a:p>
            <a:fld id="{E527C91E-251A-4078-A757-E7711CCAAD40}" type="datetimeFigureOut">
              <a:rPr lang="en-US" altLang="en-US"/>
              <a:pPr/>
              <a:t>5/26/2022</a:t>
            </a:fld>
            <a:endParaRPr lang="en-US" altLang="en-US"/>
          </a:p>
        </p:txBody>
      </p:sp>
      <p:sp>
        <p:nvSpPr>
          <p:cNvPr id="8" name="Footer Placeholder 4">
            <a:extLst>
              <a:ext uri="{FF2B5EF4-FFF2-40B4-BE49-F238E27FC236}">
                <a16:creationId xmlns:a16="http://schemas.microsoft.com/office/drawing/2014/main" id="{82F5BA63-2F85-47C5-8218-E8B17A8F45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20EB26A-4F8D-43B9-97F8-A82F2A0345E7}"/>
              </a:ext>
            </a:extLst>
          </p:cNvPr>
          <p:cNvSpPr>
            <a:spLocks noGrp="1"/>
          </p:cNvSpPr>
          <p:nvPr>
            <p:ph type="sldNum" sz="quarter" idx="12"/>
          </p:nvPr>
        </p:nvSpPr>
        <p:spPr/>
        <p:txBody>
          <a:bodyPr/>
          <a:lstStyle>
            <a:lvl1pPr>
              <a:defRPr/>
            </a:lvl1pPr>
          </a:lstStyle>
          <a:p>
            <a:fld id="{738B8813-E6C7-4B37-B551-22DBC7E22EA7}" type="slidenum">
              <a:rPr lang="en-US" altLang="en-US"/>
              <a:pPr/>
              <a:t>‹#›</a:t>
            </a:fld>
            <a:endParaRPr lang="en-US" altLang="en-US"/>
          </a:p>
        </p:txBody>
      </p:sp>
    </p:spTree>
    <p:extLst>
      <p:ext uri="{BB962C8B-B14F-4D97-AF65-F5344CB8AC3E}">
        <p14:creationId xmlns:p14="http://schemas.microsoft.com/office/powerpoint/2010/main" val="335036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6038821E-3908-43F9-8029-0CA80C465A21}"/>
              </a:ext>
            </a:extLst>
          </p:cNvPr>
          <p:cNvSpPr>
            <a:spLocks noGrp="1"/>
          </p:cNvSpPr>
          <p:nvPr>
            <p:ph type="dt" sz="half" idx="10"/>
          </p:nvPr>
        </p:nvSpPr>
        <p:spPr/>
        <p:txBody>
          <a:bodyPr/>
          <a:lstStyle>
            <a:lvl1pPr>
              <a:defRPr/>
            </a:lvl1pPr>
          </a:lstStyle>
          <a:p>
            <a:fld id="{D2B569AB-50CA-44A2-9E9A-C97A1F5EB727}" type="datetimeFigureOut">
              <a:rPr lang="en-US" altLang="en-US"/>
              <a:pPr/>
              <a:t>5/26/2022</a:t>
            </a:fld>
            <a:endParaRPr lang="en-US" altLang="en-US"/>
          </a:p>
        </p:txBody>
      </p:sp>
      <p:sp>
        <p:nvSpPr>
          <p:cNvPr id="4" name="Footer Placeholder 4">
            <a:extLst>
              <a:ext uri="{FF2B5EF4-FFF2-40B4-BE49-F238E27FC236}">
                <a16:creationId xmlns:a16="http://schemas.microsoft.com/office/drawing/2014/main" id="{23D2EC63-CF43-47A3-8E0E-8CA8E059404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391E03-27CD-490F-AFC8-9B93D5ACAF67}"/>
              </a:ext>
            </a:extLst>
          </p:cNvPr>
          <p:cNvSpPr>
            <a:spLocks noGrp="1"/>
          </p:cNvSpPr>
          <p:nvPr>
            <p:ph type="sldNum" sz="quarter" idx="12"/>
          </p:nvPr>
        </p:nvSpPr>
        <p:spPr/>
        <p:txBody>
          <a:bodyPr/>
          <a:lstStyle>
            <a:lvl1pPr>
              <a:defRPr/>
            </a:lvl1pPr>
          </a:lstStyle>
          <a:p>
            <a:fld id="{7504BC24-4E8A-4780-919C-DF29DACF3725}" type="slidenum">
              <a:rPr lang="en-US" altLang="en-US"/>
              <a:pPr/>
              <a:t>‹#›</a:t>
            </a:fld>
            <a:endParaRPr lang="en-US" altLang="en-US"/>
          </a:p>
        </p:txBody>
      </p:sp>
    </p:spTree>
    <p:extLst>
      <p:ext uri="{BB962C8B-B14F-4D97-AF65-F5344CB8AC3E}">
        <p14:creationId xmlns:p14="http://schemas.microsoft.com/office/powerpoint/2010/main" val="33989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2A8169-97AF-430C-95DD-CB4D876B702C}"/>
              </a:ext>
            </a:extLst>
          </p:cNvPr>
          <p:cNvSpPr>
            <a:spLocks noGrp="1"/>
          </p:cNvSpPr>
          <p:nvPr>
            <p:ph type="dt" sz="half" idx="10"/>
          </p:nvPr>
        </p:nvSpPr>
        <p:spPr/>
        <p:txBody>
          <a:bodyPr/>
          <a:lstStyle>
            <a:lvl1pPr>
              <a:defRPr/>
            </a:lvl1pPr>
          </a:lstStyle>
          <a:p>
            <a:fld id="{3C8A2C65-440D-42A1-A034-465904635C61}" type="datetimeFigureOut">
              <a:rPr lang="en-US" altLang="en-US"/>
              <a:pPr/>
              <a:t>5/26/2022</a:t>
            </a:fld>
            <a:endParaRPr lang="en-US" altLang="en-US"/>
          </a:p>
        </p:txBody>
      </p:sp>
      <p:sp>
        <p:nvSpPr>
          <p:cNvPr id="3" name="Footer Placeholder 4">
            <a:extLst>
              <a:ext uri="{FF2B5EF4-FFF2-40B4-BE49-F238E27FC236}">
                <a16:creationId xmlns:a16="http://schemas.microsoft.com/office/drawing/2014/main" id="{5C0C7062-B97E-486D-AD9A-D6C13B9A0F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75AD871-346F-4B44-BC9A-BF07E39438A4}"/>
              </a:ext>
            </a:extLst>
          </p:cNvPr>
          <p:cNvSpPr>
            <a:spLocks noGrp="1"/>
          </p:cNvSpPr>
          <p:nvPr>
            <p:ph type="sldNum" sz="quarter" idx="12"/>
          </p:nvPr>
        </p:nvSpPr>
        <p:spPr/>
        <p:txBody>
          <a:bodyPr/>
          <a:lstStyle>
            <a:lvl1pPr>
              <a:defRPr/>
            </a:lvl1pPr>
          </a:lstStyle>
          <a:p>
            <a:fld id="{AC7F3193-CA05-4255-AE07-5CFF82DE8DD0}" type="slidenum">
              <a:rPr lang="en-US" altLang="en-US"/>
              <a:pPr/>
              <a:t>‹#›</a:t>
            </a:fld>
            <a:endParaRPr lang="en-US" altLang="en-US"/>
          </a:p>
        </p:txBody>
      </p:sp>
    </p:spTree>
    <p:extLst>
      <p:ext uri="{BB962C8B-B14F-4D97-AF65-F5344CB8AC3E}">
        <p14:creationId xmlns:p14="http://schemas.microsoft.com/office/powerpoint/2010/main" val="429337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89A513D2-5478-4E1A-8328-44AA4C109F82}"/>
              </a:ext>
            </a:extLst>
          </p:cNvPr>
          <p:cNvSpPr>
            <a:spLocks noGrp="1"/>
          </p:cNvSpPr>
          <p:nvPr>
            <p:ph type="dt" sz="half" idx="10"/>
          </p:nvPr>
        </p:nvSpPr>
        <p:spPr/>
        <p:txBody>
          <a:bodyPr/>
          <a:lstStyle>
            <a:lvl1pPr>
              <a:defRPr/>
            </a:lvl1pPr>
          </a:lstStyle>
          <a:p>
            <a:fld id="{29A9A8BA-F35B-4442-ACAB-96043CD67FDB}" type="datetimeFigureOut">
              <a:rPr lang="en-US" altLang="en-US"/>
              <a:pPr/>
              <a:t>5/26/2022</a:t>
            </a:fld>
            <a:endParaRPr lang="en-US" altLang="en-US"/>
          </a:p>
        </p:txBody>
      </p:sp>
      <p:sp>
        <p:nvSpPr>
          <p:cNvPr id="6" name="Footer Placeholder 4">
            <a:extLst>
              <a:ext uri="{FF2B5EF4-FFF2-40B4-BE49-F238E27FC236}">
                <a16:creationId xmlns:a16="http://schemas.microsoft.com/office/drawing/2014/main" id="{6F666A24-A565-4C8D-B58C-17725A6AE4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36DEE6-94B3-4C7C-9248-FFF8474DF0E2}"/>
              </a:ext>
            </a:extLst>
          </p:cNvPr>
          <p:cNvSpPr>
            <a:spLocks noGrp="1"/>
          </p:cNvSpPr>
          <p:nvPr>
            <p:ph type="sldNum" sz="quarter" idx="12"/>
          </p:nvPr>
        </p:nvSpPr>
        <p:spPr/>
        <p:txBody>
          <a:bodyPr/>
          <a:lstStyle>
            <a:lvl1pPr>
              <a:defRPr/>
            </a:lvl1pPr>
          </a:lstStyle>
          <a:p>
            <a:fld id="{4E284E41-3937-49A2-B0F1-7E34973C8839}" type="slidenum">
              <a:rPr lang="en-US" altLang="en-US"/>
              <a:pPr/>
              <a:t>‹#›</a:t>
            </a:fld>
            <a:endParaRPr lang="en-US" altLang="en-US"/>
          </a:p>
        </p:txBody>
      </p:sp>
    </p:spTree>
    <p:extLst>
      <p:ext uri="{BB962C8B-B14F-4D97-AF65-F5344CB8AC3E}">
        <p14:creationId xmlns:p14="http://schemas.microsoft.com/office/powerpoint/2010/main" val="341094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289645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A96A7E65-06ED-46C4-9056-0C31E715F2B0}"/>
              </a:ext>
            </a:extLst>
          </p:cNvPr>
          <p:cNvSpPr>
            <a:spLocks noGrp="1"/>
          </p:cNvSpPr>
          <p:nvPr>
            <p:ph type="dt" sz="half" idx="10"/>
          </p:nvPr>
        </p:nvSpPr>
        <p:spPr/>
        <p:txBody>
          <a:bodyPr/>
          <a:lstStyle>
            <a:lvl1pPr>
              <a:defRPr/>
            </a:lvl1pPr>
          </a:lstStyle>
          <a:p>
            <a:fld id="{1B22B7FD-6CA4-4F26-8493-28F4A7F64119}" type="datetimeFigureOut">
              <a:rPr lang="en-US" altLang="en-US"/>
              <a:pPr/>
              <a:t>5/26/2022</a:t>
            </a:fld>
            <a:endParaRPr lang="en-US" altLang="en-US"/>
          </a:p>
        </p:txBody>
      </p:sp>
      <p:sp>
        <p:nvSpPr>
          <p:cNvPr id="6" name="Footer Placeholder 4">
            <a:extLst>
              <a:ext uri="{FF2B5EF4-FFF2-40B4-BE49-F238E27FC236}">
                <a16:creationId xmlns:a16="http://schemas.microsoft.com/office/drawing/2014/main" id="{78E929DB-B7C2-4D67-B2BE-DE3D6DCE19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334A76-EBE7-49BA-9637-5130B9BDB78B}"/>
              </a:ext>
            </a:extLst>
          </p:cNvPr>
          <p:cNvSpPr>
            <a:spLocks noGrp="1"/>
          </p:cNvSpPr>
          <p:nvPr>
            <p:ph type="sldNum" sz="quarter" idx="12"/>
          </p:nvPr>
        </p:nvSpPr>
        <p:spPr/>
        <p:txBody>
          <a:bodyPr/>
          <a:lstStyle>
            <a:lvl1pPr>
              <a:defRPr/>
            </a:lvl1pPr>
          </a:lstStyle>
          <a:p>
            <a:fld id="{0A2C0303-880D-4294-9DC9-51B9754A80B9}" type="slidenum">
              <a:rPr lang="en-US" altLang="en-US"/>
              <a:pPr/>
              <a:t>‹#›</a:t>
            </a:fld>
            <a:endParaRPr lang="en-US" altLang="en-US"/>
          </a:p>
        </p:txBody>
      </p:sp>
    </p:spTree>
    <p:extLst>
      <p:ext uri="{BB962C8B-B14F-4D97-AF65-F5344CB8AC3E}">
        <p14:creationId xmlns:p14="http://schemas.microsoft.com/office/powerpoint/2010/main" val="145825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F074DE42-EB60-45B7-8F9B-777803E12F81}"/>
              </a:ext>
            </a:extLst>
          </p:cNvPr>
          <p:cNvSpPr>
            <a:spLocks noGrp="1"/>
          </p:cNvSpPr>
          <p:nvPr>
            <p:ph type="dt" sz="half" idx="10"/>
          </p:nvPr>
        </p:nvSpPr>
        <p:spPr/>
        <p:txBody>
          <a:bodyPr/>
          <a:lstStyle>
            <a:lvl1pPr>
              <a:defRPr/>
            </a:lvl1pPr>
          </a:lstStyle>
          <a:p>
            <a:fld id="{5431B161-D964-4242-85C2-0FDEE6F2C613}" type="datetimeFigureOut">
              <a:rPr lang="en-US" altLang="en-US"/>
              <a:pPr/>
              <a:t>5/26/2022</a:t>
            </a:fld>
            <a:endParaRPr lang="en-US" altLang="en-US"/>
          </a:p>
        </p:txBody>
      </p:sp>
      <p:sp>
        <p:nvSpPr>
          <p:cNvPr id="5" name="Footer Placeholder 4">
            <a:extLst>
              <a:ext uri="{FF2B5EF4-FFF2-40B4-BE49-F238E27FC236}">
                <a16:creationId xmlns:a16="http://schemas.microsoft.com/office/drawing/2014/main" id="{EB38E507-E106-4734-94C3-AF3B082E31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A29DF2-264C-482A-B84E-04203D5CDE71}"/>
              </a:ext>
            </a:extLst>
          </p:cNvPr>
          <p:cNvSpPr>
            <a:spLocks noGrp="1"/>
          </p:cNvSpPr>
          <p:nvPr>
            <p:ph type="sldNum" sz="quarter" idx="12"/>
          </p:nvPr>
        </p:nvSpPr>
        <p:spPr/>
        <p:txBody>
          <a:bodyPr/>
          <a:lstStyle>
            <a:lvl1pPr>
              <a:defRPr/>
            </a:lvl1pPr>
          </a:lstStyle>
          <a:p>
            <a:fld id="{3237BCF9-AEAE-4861-9FC0-38666622BA85}" type="slidenum">
              <a:rPr lang="en-US" altLang="en-US"/>
              <a:pPr/>
              <a:t>‹#›</a:t>
            </a:fld>
            <a:endParaRPr lang="en-US" altLang="en-US"/>
          </a:p>
        </p:txBody>
      </p:sp>
    </p:spTree>
    <p:extLst>
      <p:ext uri="{BB962C8B-B14F-4D97-AF65-F5344CB8AC3E}">
        <p14:creationId xmlns:p14="http://schemas.microsoft.com/office/powerpoint/2010/main" val="1836918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178F505D-445F-4CCA-B95B-8AF4E34A73D6}"/>
              </a:ext>
            </a:extLst>
          </p:cNvPr>
          <p:cNvSpPr>
            <a:spLocks noGrp="1"/>
          </p:cNvSpPr>
          <p:nvPr>
            <p:ph type="dt" sz="half" idx="10"/>
          </p:nvPr>
        </p:nvSpPr>
        <p:spPr/>
        <p:txBody>
          <a:bodyPr/>
          <a:lstStyle>
            <a:lvl1pPr>
              <a:defRPr/>
            </a:lvl1pPr>
          </a:lstStyle>
          <a:p>
            <a:fld id="{E3257200-CB58-4F15-A3AC-121D6DADEE81}" type="datetimeFigureOut">
              <a:rPr lang="en-US" altLang="en-US"/>
              <a:pPr/>
              <a:t>5/26/2022</a:t>
            </a:fld>
            <a:endParaRPr lang="en-US" altLang="en-US"/>
          </a:p>
        </p:txBody>
      </p:sp>
      <p:sp>
        <p:nvSpPr>
          <p:cNvPr id="5" name="Footer Placeholder 4">
            <a:extLst>
              <a:ext uri="{FF2B5EF4-FFF2-40B4-BE49-F238E27FC236}">
                <a16:creationId xmlns:a16="http://schemas.microsoft.com/office/drawing/2014/main" id="{7BFFD880-F35D-4720-9BC8-D62F3D9C5E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2CDED9-7006-4963-8F68-EDC8B47DFD7E}"/>
              </a:ext>
            </a:extLst>
          </p:cNvPr>
          <p:cNvSpPr>
            <a:spLocks noGrp="1"/>
          </p:cNvSpPr>
          <p:nvPr>
            <p:ph type="sldNum" sz="quarter" idx="12"/>
          </p:nvPr>
        </p:nvSpPr>
        <p:spPr/>
        <p:txBody>
          <a:bodyPr/>
          <a:lstStyle>
            <a:lvl1pPr>
              <a:defRPr/>
            </a:lvl1pPr>
          </a:lstStyle>
          <a:p>
            <a:fld id="{C434175B-8BB9-425F-9A6C-15F2644E6C9E}" type="slidenum">
              <a:rPr lang="en-US" altLang="en-US"/>
              <a:pPr/>
              <a:t>‹#›</a:t>
            </a:fld>
            <a:endParaRPr lang="en-US" altLang="en-US"/>
          </a:p>
        </p:txBody>
      </p:sp>
    </p:spTree>
    <p:extLst>
      <p:ext uri="{BB962C8B-B14F-4D97-AF65-F5344CB8AC3E}">
        <p14:creationId xmlns:p14="http://schemas.microsoft.com/office/powerpoint/2010/main" val="80468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815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923925" y="2971800"/>
            <a:ext cx="3570288" cy="326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6613" y="2971800"/>
            <a:ext cx="3571875" cy="326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14508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8943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1086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97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404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4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D0695B6-CDB2-451A-AFD3-F306C1919406}"/>
              </a:ext>
            </a:extLst>
          </p:cNvPr>
          <p:cNvSpPr>
            <a:spLocks noGrp="1" noChangeArrowheads="1"/>
          </p:cNvSpPr>
          <p:nvPr>
            <p:ph type="title"/>
          </p:nvPr>
        </p:nvSpPr>
        <p:spPr bwMode="auto">
          <a:xfrm>
            <a:off x="827088" y="1557338"/>
            <a:ext cx="6553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028" name="Rectangle 3">
            <a:extLst>
              <a:ext uri="{FF2B5EF4-FFF2-40B4-BE49-F238E27FC236}">
                <a16:creationId xmlns:a16="http://schemas.microsoft.com/office/drawing/2014/main" id="{88D5C9DB-AB13-4AB2-8376-E6B129874406}"/>
              </a:ext>
            </a:extLst>
          </p:cNvPr>
          <p:cNvSpPr>
            <a:spLocks noGrp="1" noChangeArrowheads="1"/>
          </p:cNvSpPr>
          <p:nvPr>
            <p:ph type="body" idx="1"/>
          </p:nvPr>
        </p:nvSpPr>
        <p:spPr bwMode="auto">
          <a:xfrm>
            <a:off x="923925" y="2971800"/>
            <a:ext cx="7294563"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Picture 2" descr="A close up of a logo&#10;&#10;Description generated with very high confidence">
            <a:extLst>
              <a:ext uri="{FF2B5EF4-FFF2-40B4-BE49-F238E27FC236}">
                <a16:creationId xmlns:a16="http://schemas.microsoft.com/office/drawing/2014/main" id="{770CCFCC-2432-46D7-8182-874129DF2D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6" y="0"/>
            <a:ext cx="9143244" cy="1273959"/>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5FE9AC5B-8D13-4432-B201-946F9D94D2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 y="6737436"/>
            <a:ext cx="9143244" cy="67050"/>
          </a:xfrm>
          <a:prstGeom prst="rect">
            <a:avLst/>
          </a:prstGeom>
        </p:spPr>
      </p:pic>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l" rtl="0" eaLnBrk="0" fontAlgn="base" hangingPunct="0">
        <a:lnSpc>
          <a:spcPct val="90000"/>
        </a:lnSpc>
        <a:spcBef>
          <a:spcPct val="0"/>
        </a:spcBef>
        <a:spcAft>
          <a:spcPct val="0"/>
        </a:spcAft>
        <a:defRPr sz="4400" b="1">
          <a:solidFill>
            <a:srgbClr val="005C9E"/>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b="1">
          <a:solidFill>
            <a:srgbClr val="005C9E"/>
          </a:solidFill>
          <a:latin typeface="Arial"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b="1">
          <a:solidFill>
            <a:srgbClr val="005C9E"/>
          </a:solidFill>
          <a:latin typeface="Arial"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b="1">
          <a:solidFill>
            <a:srgbClr val="005C9E"/>
          </a:solidFill>
          <a:latin typeface="Arial"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b="1">
          <a:solidFill>
            <a:srgbClr val="005C9E"/>
          </a:solidFill>
          <a:latin typeface="Arial"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b="1">
          <a:solidFill>
            <a:schemeClr val="bg1"/>
          </a:solidFill>
          <a:latin typeface="Arial" charset="0"/>
        </a:defRPr>
      </a:lvl6pPr>
      <a:lvl7pPr marL="914400" algn="l" rtl="0" fontAlgn="base">
        <a:lnSpc>
          <a:spcPct val="90000"/>
        </a:lnSpc>
        <a:spcBef>
          <a:spcPct val="0"/>
        </a:spcBef>
        <a:spcAft>
          <a:spcPct val="0"/>
        </a:spcAft>
        <a:defRPr sz="4400" b="1">
          <a:solidFill>
            <a:schemeClr val="bg1"/>
          </a:solidFill>
          <a:latin typeface="Arial" charset="0"/>
        </a:defRPr>
      </a:lvl7pPr>
      <a:lvl8pPr marL="1371600" algn="l" rtl="0" fontAlgn="base">
        <a:lnSpc>
          <a:spcPct val="90000"/>
        </a:lnSpc>
        <a:spcBef>
          <a:spcPct val="0"/>
        </a:spcBef>
        <a:spcAft>
          <a:spcPct val="0"/>
        </a:spcAft>
        <a:defRPr sz="4400" b="1">
          <a:solidFill>
            <a:schemeClr val="bg1"/>
          </a:solidFill>
          <a:latin typeface="Arial" charset="0"/>
        </a:defRPr>
      </a:lvl8pPr>
      <a:lvl9pPr marL="1828800" algn="l" rtl="0" fontAlgn="base">
        <a:lnSpc>
          <a:spcPct val="90000"/>
        </a:lnSpc>
        <a:spcBef>
          <a:spcPct val="0"/>
        </a:spcBef>
        <a:spcAft>
          <a:spcPct val="0"/>
        </a:spcAft>
        <a:defRPr sz="4400" b="1">
          <a:solidFill>
            <a:schemeClr val="bg1"/>
          </a:solidFill>
          <a:latin typeface="Arial" charset="0"/>
        </a:defRPr>
      </a:lvl9pPr>
    </p:titleStyle>
    <p:bodyStyle>
      <a:lvl1pPr marL="342900" indent="22225" algn="l" rtl="0" eaLnBrk="0" fontAlgn="base" hangingPunct="0">
        <a:lnSpc>
          <a:spcPct val="110000"/>
        </a:lnSpc>
        <a:spcBef>
          <a:spcPct val="0"/>
        </a:spcBef>
        <a:spcAft>
          <a:spcPct val="0"/>
        </a:spcAft>
        <a:buChar char="•"/>
        <a:defRPr sz="3200">
          <a:solidFill>
            <a:srgbClr val="005C9E"/>
          </a:solidFill>
          <a:latin typeface="+mn-lt"/>
          <a:ea typeface="MS PGothic" panose="020B0600070205080204" pitchFamily="34" charset="-128"/>
          <a:cs typeface="ＭＳ Ｐゴシック" charset="0"/>
        </a:defRPr>
      </a:lvl1pPr>
      <a:lvl2pPr marL="836613" indent="-292100" algn="l" rtl="0" eaLnBrk="0" fontAlgn="base" hangingPunct="0">
        <a:lnSpc>
          <a:spcPct val="110000"/>
        </a:lnSpc>
        <a:spcBef>
          <a:spcPct val="0"/>
        </a:spcBef>
        <a:spcAft>
          <a:spcPct val="0"/>
        </a:spcAft>
        <a:buChar char="–"/>
        <a:defRPr sz="2800">
          <a:solidFill>
            <a:srgbClr val="005C9E"/>
          </a:solidFill>
          <a:latin typeface="+mn-lt"/>
          <a:ea typeface="MS PGothic" panose="020B0600070205080204" pitchFamily="34" charset="-128"/>
        </a:defRPr>
      </a:lvl2pPr>
      <a:lvl3pPr marL="1300163" indent="-284163" algn="l" rtl="0" eaLnBrk="0" fontAlgn="base" hangingPunct="0">
        <a:lnSpc>
          <a:spcPct val="110000"/>
        </a:lnSpc>
        <a:spcBef>
          <a:spcPct val="0"/>
        </a:spcBef>
        <a:spcAft>
          <a:spcPct val="0"/>
        </a:spcAft>
        <a:buChar char="•"/>
        <a:defRPr sz="2400">
          <a:solidFill>
            <a:srgbClr val="005C9E"/>
          </a:solidFill>
          <a:latin typeface="+mn-lt"/>
          <a:ea typeface="MS PGothic" panose="020B0600070205080204" pitchFamily="34" charset="-128"/>
        </a:defRPr>
      </a:lvl3pPr>
      <a:lvl4pPr marL="1763713" indent="-284163" algn="l" rtl="0" eaLnBrk="0" fontAlgn="base" hangingPunct="0">
        <a:lnSpc>
          <a:spcPct val="110000"/>
        </a:lnSpc>
        <a:spcBef>
          <a:spcPct val="0"/>
        </a:spcBef>
        <a:spcAft>
          <a:spcPct val="0"/>
        </a:spcAft>
        <a:buChar char="–"/>
        <a:defRPr sz="2000">
          <a:solidFill>
            <a:srgbClr val="005C9E"/>
          </a:solidFill>
          <a:latin typeface="+mn-lt"/>
          <a:ea typeface="MS PGothic" panose="020B0600070205080204" pitchFamily="34" charset="-128"/>
        </a:defRPr>
      </a:lvl4pPr>
      <a:lvl5pPr marL="2171700" indent="-228600" algn="l" rtl="0" eaLnBrk="0" fontAlgn="base" hangingPunct="0">
        <a:lnSpc>
          <a:spcPct val="110000"/>
        </a:lnSpc>
        <a:spcBef>
          <a:spcPct val="0"/>
        </a:spcBef>
        <a:spcAft>
          <a:spcPct val="0"/>
        </a:spcAft>
        <a:buChar char="»"/>
        <a:defRPr sz="2000">
          <a:solidFill>
            <a:srgbClr val="005C9E"/>
          </a:solidFill>
          <a:latin typeface="+mn-lt"/>
          <a:ea typeface="MS PGothic" panose="020B0600070205080204" pitchFamily="34" charset="-128"/>
        </a:defRPr>
      </a:lvl5pPr>
      <a:lvl6pPr marL="2628900" indent="-228600" algn="l" rtl="0" fontAlgn="base">
        <a:lnSpc>
          <a:spcPct val="110000"/>
        </a:lnSpc>
        <a:spcBef>
          <a:spcPct val="0"/>
        </a:spcBef>
        <a:spcAft>
          <a:spcPct val="0"/>
        </a:spcAft>
        <a:buChar char="»"/>
        <a:defRPr sz="2000">
          <a:solidFill>
            <a:schemeClr val="bg1"/>
          </a:solidFill>
          <a:latin typeface="+mn-lt"/>
        </a:defRPr>
      </a:lvl6pPr>
      <a:lvl7pPr marL="3086100" indent="-228600" algn="l" rtl="0" fontAlgn="base">
        <a:lnSpc>
          <a:spcPct val="110000"/>
        </a:lnSpc>
        <a:spcBef>
          <a:spcPct val="0"/>
        </a:spcBef>
        <a:spcAft>
          <a:spcPct val="0"/>
        </a:spcAft>
        <a:buChar char="»"/>
        <a:defRPr sz="2000">
          <a:solidFill>
            <a:schemeClr val="bg1"/>
          </a:solidFill>
          <a:latin typeface="+mn-lt"/>
        </a:defRPr>
      </a:lvl7pPr>
      <a:lvl8pPr marL="3543300" indent="-228600" algn="l" rtl="0" fontAlgn="base">
        <a:lnSpc>
          <a:spcPct val="110000"/>
        </a:lnSpc>
        <a:spcBef>
          <a:spcPct val="0"/>
        </a:spcBef>
        <a:spcAft>
          <a:spcPct val="0"/>
        </a:spcAft>
        <a:buChar char="»"/>
        <a:defRPr sz="2000">
          <a:solidFill>
            <a:schemeClr val="bg1"/>
          </a:solidFill>
          <a:latin typeface="+mn-lt"/>
        </a:defRPr>
      </a:lvl8pPr>
      <a:lvl9pPr marL="4000500" indent="-228600" algn="l" rtl="0" fontAlgn="base">
        <a:lnSpc>
          <a:spcPct val="110000"/>
        </a:lnSpc>
        <a:spcBef>
          <a:spcPct val="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A98273E-80A8-42E0-9CD3-5AF55DFAA8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2051" name="Text Placeholder 2">
            <a:extLst>
              <a:ext uri="{FF2B5EF4-FFF2-40B4-BE49-F238E27FC236}">
                <a16:creationId xmlns:a16="http://schemas.microsoft.com/office/drawing/2014/main" id="{D2A6F175-BDF1-44DF-9B78-EB99EF9EEE4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E178A49D-AE66-4AB5-A80C-26278E490FC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571E109-73B2-4008-AF3C-8DDAF38C7B14}" type="datetimeFigureOut">
              <a:rPr lang="en-US" altLang="en-US"/>
              <a:pPr/>
              <a:t>5/26/2022</a:t>
            </a:fld>
            <a:endParaRPr lang="en-US" altLang="en-US"/>
          </a:p>
        </p:txBody>
      </p:sp>
      <p:sp>
        <p:nvSpPr>
          <p:cNvPr id="5" name="Footer Placeholder 4">
            <a:extLst>
              <a:ext uri="{FF2B5EF4-FFF2-40B4-BE49-F238E27FC236}">
                <a16:creationId xmlns:a16="http://schemas.microsoft.com/office/drawing/2014/main" id="{52EE5F87-F65C-420D-B86F-41998F0F9F0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8D021D3-CD07-40A4-AED5-DFE153FD27B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B1907B0-8B23-4137-9B89-A8ABF08F4170}" type="slidenum">
              <a:rPr lang="en-US" altLang="en-US"/>
              <a:pPr/>
              <a:t>‹#›</a:t>
            </a:fld>
            <a:endParaRPr lang="en-US" altLang="en-US"/>
          </a:p>
        </p:txBody>
      </p:sp>
      <p:pic>
        <p:nvPicPr>
          <p:cNvPr id="3" name="Picture 2" descr="A close up of a logo&#10;&#10;Description generated with very high confidence">
            <a:extLst>
              <a:ext uri="{FF2B5EF4-FFF2-40B4-BE49-F238E27FC236}">
                <a16:creationId xmlns:a16="http://schemas.microsoft.com/office/drawing/2014/main" id="{45AC615D-D082-44C0-ADFA-FB86ABCB18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6" y="0"/>
            <a:ext cx="9143244" cy="1273959"/>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3A58F3AC-78DD-44E3-B17B-64EEAF7B761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 y="6737436"/>
            <a:ext cx="9143244" cy="67050"/>
          </a:xfrm>
          <a:prstGeom prst="rect">
            <a:avLst/>
          </a:prstGeom>
        </p:spPr>
      </p:pic>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xStyles>
    <p:titleStyle>
      <a:lvl1pPr algn="ctr" defTabSz="457200" rtl="0" eaLnBrk="0" fontAlgn="base" hangingPunct="0">
        <a:spcBef>
          <a:spcPct val="0"/>
        </a:spcBef>
        <a:spcAft>
          <a:spcPct val="0"/>
        </a:spcAft>
        <a:defRPr sz="4400" b="1" kern="1200">
          <a:solidFill>
            <a:schemeClr val="tx1"/>
          </a:solidFill>
          <a:latin typeface="Arial"/>
          <a:ea typeface="MS PGothic" panose="020B0600070205080204" pitchFamily="34" charset="-128"/>
          <a:cs typeface="Arial"/>
        </a:defRPr>
      </a:lvl1pPr>
      <a:lvl2pPr algn="ctr" defTabSz="457200" rtl="0" eaLnBrk="0" fontAlgn="base" hangingPunct="0">
        <a:spcBef>
          <a:spcPct val="0"/>
        </a:spcBef>
        <a:spcAft>
          <a:spcPct val="0"/>
        </a:spcAft>
        <a:defRPr sz="4400" b="1">
          <a:solidFill>
            <a:schemeClr val="tx1"/>
          </a:solidFill>
          <a:latin typeface="Arial" panose="020B060402020202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panose="020B060402020202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panose="020B060402020202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panose="020B0604020202020204"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mo.unit@northlanddhbb.org.nz"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a:extLst>
              <a:ext uri="{FF2B5EF4-FFF2-40B4-BE49-F238E27FC236}">
                <a16:creationId xmlns:a16="http://schemas.microsoft.com/office/drawing/2014/main" id="{5AB2A20F-188C-4F7F-9DE0-0DBA04B032E0}"/>
              </a:ext>
            </a:extLst>
          </p:cNvPr>
          <p:cNvSpPr>
            <a:spLocks noGrp="1" noChangeArrowheads="1"/>
          </p:cNvSpPr>
          <p:nvPr>
            <p:ph type="ctrTitle"/>
          </p:nvPr>
        </p:nvSpPr>
        <p:spPr>
          <a:xfrm>
            <a:off x="683568" y="2233613"/>
            <a:ext cx="8460432" cy="20589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NZ" sz="4800" dirty="0">
                <a:solidFill>
                  <a:schemeClr val="accent6"/>
                </a:solidFill>
              </a:rPr>
              <a:t>Nau </a:t>
            </a:r>
            <a:r>
              <a:rPr lang="en-NZ" sz="4800" dirty="0" err="1">
                <a:solidFill>
                  <a:schemeClr val="accent6"/>
                </a:solidFill>
              </a:rPr>
              <a:t>mai</a:t>
            </a:r>
            <a:r>
              <a:rPr lang="en-NZ" sz="4800" dirty="0">
                <a:solidFill>
                  <a:schemeClr val="accent6"/>
                </a:solidFill>
              </a:rPr>
              <a:t> </a:t>
            </a:r>
            <a:r>
              <a:rPr lang="en-NZ" sz="4800" dirty="0" err="1">
                <a:solidFill>
                  <a:schemeClr val="accent6"/>
                </a:solidFill>
              </a:rPr>
              <a:t>ki</a:t>
            </a:r>
            <a:br>
              <a:rPr lang="en-NZ" sz="4800" dirty="0">
                <a:solidFill>
                  <a:schemeClr val="accent6"/>
                </a:solidFill>
              </a:rPr>
            </a:br>
            <a:r>
              <a:rPr lang="en-NZ" sz="4800" dirty="0">
                <a:solidFill>
                  <a:schemeClr val="accent6"/>
                </a:solidFill>
              </a:rPr>
              <a:t>Te </a:t>
            </a:r>
            <a:r>
              <a:rPr lang="en-NZ" sz="4800" dirty="0" err="1">
                <a:solidFill>
                  <a:schemeClr val="accent6"/>
                </a:solidFill>
              </a:rPr>
              <a:t>Poari</a:t>
            </a:r>
            <a:r>
              <a:rPr lang="en-NZ" sz="4800" dirty="0">
                <a:solidFill>
                  <a:schemeClr val="accent6"/>
                </a:solidFill>
              </a:rPr>
              <a:t> Hauora</a:t>
            </a:r>
            <a:br>
              <a:rPr lang="en-NZ" sz="4800">
                <a:solidFill>
                  <a:schemeClr val="accent6"/>
                </a:solidFill>
              </a:rPr>
            </a:br>
            <a:r>
              <a:rPr lang="en-NZ" sz="4800">
                <a:solidFill>
                  <a:schemeClr val="accent6"/>
                </a:solidFill>
              </a:rPr>
              <a:t>o Te </a:t>
            </a:r>
            <a:r>
              <a:rPr lang="en-NZ" sz="4800" dirty="0">
                <a:solidFill>
                  <a:schemeClr val="accent6"/>
                </a:solidFill>
              </a:rPr>
              <a:t>Tai Tokerau</a:t>
            </a:r>
            <a:endParaRPr lang="en-US" sz="4800" dirty="0">
              <a:solidFill>
                <a:schemeClr val="accent6"/>
              </a:solidFill>
              <a:ea typeface="ＭＳ Ｐゴシック" charset="0"/>
              <a:cs typeface="+mj-cs"/>
            </a:endParaRPr>
          </a:p>
        </p:txBody>
      </p:sp>
      <p:sp>
        <p:nvSpPr>
          <p:cNvPr id="2" name="TextBox 1"/>
          <p:cNvSpPr txBox="1"/>
          <p:nvPr/>
        </p:nvSpPr>
        <p:spPr>
          <a:xfrm>
            <a:off x="683568" y="4296089"/>
            <a:ext cx="5700022" cy="461665"/>
          </a:xfrm>
          <a:prstGeom prst="rect">
            <a:avLst/>
          </a:prstGeom>
          <a:noFill/>
        </p:spPr>
        <p:txBody>
          <a:bodyPr wrap="none" rtlCol="0">
            <a:spAutoFit/>
          </a:bodyPr>
          <a:lstStyle/>
          <a:p>
            <a:r>
              <a:rPr lang="en-NZ" dirty="0">
                <a:latin typeface="Calibri" panose="020F0502020204030204" pitchFamily="34" charset="0"/>
              </a:rPr>
              <a:t>Welcome to Northland District Health Board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Selection Criteria</a:t>
            </a:r>
          </a:p>
        </p:txBody>
      </p:sp>
      <p:sp>
        <p:nvSpPr>
          <p:cNvPr id="3" name="Content Placeholder 2"/>
          <p:cNvSpPr>
            <a:spLocks noGrp="1"/>
          </p:cNvSpPr>
          <p:nvPr>
            <p:ph idx="1"/>
          </p:nvPr>
        </p:nvSpPr>
        <p:spPr>
          <a:xfrm>
            <a:off x="457200" y="1600200"/>
            <a:ext cx="8363272" cy="4525963"/>
          </a:xfrm>
        </p:spPr>
        <p:txBody>
          <a:bodyPr/>
          <a:lstStyle/>
          <a:p>
            <a:pPr marL="0" indent="0" algn="just">
              <a:buNone/>
            </a:pPr>
            <a:r>
              <a:rPr lang="en-NZ" sz="2000" dirty="0">
                <a:latin typeface="+mn-lt"/>
              </a:rPr>
              <a:t>We are holding brief interviews and encourage you to contact our RMO Unit on 09 430 4101 x 60958 or </a:t>
            </a:r>
            <a:r>
              <a:rPr lang="en-NZ" sz="2000" dirty="0">
                <a:latin typeface="+mn-lt"/>
                <a:hlinkClick r:id="rId2"/>
              </a:rPr>
              <a:t>rmo.unit@northlanddhbb.org.nz</a:t>
            </a:r>
            <a:r>
              <a:rPr lang="en-NZ" sz="2000" dirty="0">
                <a:latin typeface="+mn-lt"/>
              </a:rPr>
              <a:t> to arrange a time to see us face to face or through Zoom.</a:t>
            </a:r>
          </a:p>
          <a:p>
            <a:pPr marL="0" indent="0" algn="just">
              <a:spcBef>
                <a:spcPts val="1200"/>
              </a:spcBef>
              <a:buNone/>
            </a:pPr>
            <a:r>
              <a:rPr lang="en-NZ" sz="2000" dirty="0">
                <a:latin typeface="+mn-lt"/>
              </a:rPr>
              <a:t>We are interested in hearing from you on:  </a:t>
            </a:r>
          </a:p>
          <a:p>
            <a:pPr algn="just"/>
            <a:r>
              <a:rPr lang="en-NZ" sz="2000" dirty="0">
                <a:latin typeface="+mn-lt"/>
              </a:rPr>
              <a:t>Your reasons for choosing Northland DHB </a:t>
            </a:r>
          </a:p>
          <a:p>
            <a:pPr algn="just"/>
            <a:r>
              <a:rPr lang="en-NZ" sz="2000" dirty="0">
                <a:latin typeface="+mn-lt"/>
              </a:rPr>
              <a:t>What do you see as the benefits of training away from a large training centre? </a:t>
            </a:r>
          </a:p>
          <a:p>
            <a:pPr algn="just"/>
            <a:r>
              <a:rPr lang="en-NZ" sz="2000" dirty="0">
                <a:latin typeface="+mn-lt"/>
              </a:rPr>
              <a:t>In Northland there are significant inequities in health outcomes between Māori &amp; </a:t>
            </a:r>
            <a:r>
              <a:rPr lang="en-NZ" sz="2000" dirty="0" err="1">
                <a:latin typeface="+mn-lt"/>
              </a:rPr>
              <a:t>Pākeha</a:t>
            </a:r>
            <a:r>
              <a:rPr lang="en-NZ" sz="2000" dirty="0">
                <a:latin typeface="+mn-lt"/>
              </a:rPr>
              <a:t>, what changes to the health system can most reduce the health inequities suffered by Māori? </a:t>
            </a:r>
          </a:p>
          <a:p>
            <a:pPr algn="just"/>
            <a:r>
              <a:rPr lang="en-NZ" sz="2000" dirty="0">
                <a:latin typeface="+mn-lt"/>
              </a:rPr>
              <a:t>How will you contribute to healthcare in Northland </a:t>
            </a:r>
          </a:p>
        </p:txBody>
      </p:sp>
    </p:spTree>
    <p:extLst>
      <p:ext uri="{BB962C8B-B14F-4D97-AF65-F5344CB8AC3E}">
        <p14:creationId xmlns:p14="http://schemas.microsoft.com/office/powerpoint/2010/main" val="186238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Application and Offer Dates</a:t>
            </a:r>
          </a:p>
        </p:txBody>
      </p:sp>
      <p:sp>
        <p:nvSpPr>
          <p:cNvPr id="3" name="Content Placeholder 2"/>
          <p:cNvSpPr>
            <a:spLocks noGrp="1"/>
          </p:cNvSpPr>
          <p:nvPr>
            <p:ph idx="1"/>
          </p:nvPr>
        </p:nvSpPr>
        <p:spPr/>
        <p:txBody>
          <a:bodyPr/>
          <a:lstStyle/>
          <a:p>
            <a:pPr marL="0" indent="0" algn="ctr">
              <a:buNone/>
            </a:pPr>
            <a:r>
              <a:rPr lang="en-NZ" sz="2800" b="1" dirty="0">
                <a:solidFill>
                  <a:srgbClr val="0070C0"/>
                </a:solidFill>
                <a:latin typeface="+mn-lt"/>
              </a:rPr>
              <a:t>Applications open </a:t>
            </a:r>
          </a:p>
          <a:p>
            <a:pPr marL="0" indent="0" algn="ctr">
              <a:buNone/>
            </a:pPr>
            <a:r>
              <a:rPr lang="en-NZ" sz="2400" dirty="0">
                <a:latin typeface="+mn-lt"/>
              </a:rPr>
              <a:t>14 March 2022</a:t>
            </a:r>
          </a:p>
          <a:p>
            <a:pPr marL="0" indent="0" algn="ctr">
              <a:buNone/>
            </a:pPr>
            <a:endParaRPr lang="en-NZ" sz="1000" dirty="0">
              <a:latin typeface="+mn-lt"/>
            </a:endParaRPr>
          </a:p>
          <a:p>
            <a:pPr marL="0" indent="0" algn="ctr">
              <a:buNone/>
            </a:pPr>
            <a:r>
              <a:rPr lang="en-NZ" sz="2800" b="1" dirty="0">
                <a:solidFill>
                  <a:srgbClr val="0070C0"/>
                </a:solidFill>
                <a:latin typeface="+mn-lt"/>
              </a:rPr>
              <a:t>Applications Close </a:t>
            </a:r>
          </a:p>
          <a:p>
            <a:pPr marL="0" indent="0" algn="ctr">
              <a:buNone/>
            </a:pPr>
            <a:r>
              <a:rPr lang="en-NZ" sz="2400" dirty="0">
                <a:latin typeface="+mn-lt"/>
              </a:rPr>
              <a:t>8 July 2022</a:t>
            </a:r>
          </a:p>
          <a:p>
            <a:pPr marL="0" indent="0" algn="ctr">
              <a:buNone/>
            </a:pPr>
            <a:endParaRPr lang="en-NZ" sz="1000" dirty="0">
              <a:latin typeface="+mn-lt"/>
            </a:endParaRPr>
          </a:p>
          <a:p>
            <a:pPr marL="0" indent="0" algn="ctr">
              <a:buNone/>
            </a:pPr>
            <a:r>
              <a:rPr lang="en-NZ" sz="2800" b="1" dirty="0">
                <a:solidFill>
                  <a:srgbClr val="0070C0"/>
                </a:solidFill>
                <a:latin typeface="+mn-lt"/>
              </a:rPr>
              <a:t>Offers Made By</a:t>
            </a:r>
          </a:p>
          <a:p>
            <a:pPr marL="0" indent="0" algn="ctr">
              <a:buNone/>
            </a:pPr>
            <a:r>
              <a:rPr lang="en-NZ" sz="2400" dirty="0">
                <a:latin typeface="+mn-lt"/>
              </a:rPr>
              <a:t>5 September 2022</a:t>
            </a:r>
          </a:p>
          <a:p>
            <a:pPr marL="0" indent="0" algn="ctr">
              <a:buNone/>
            </a:pPr>
            <a:endParaRPr lang="en-NZ" sz="1000" dirty="0">
              <a:latin typeface="+mn-lt"/>
            </a:endParaRPr>
          </a:p>
          <a:p>
            <a:pPr marL="0" indent="0" algn="ctr">
              <a:buNone/>
            </a:pPr>
            <a:r>
              <a:rPr lang="en-NZ" sz="2800" b="1" dirty="0">
                <a:solidFill>
                  <a:srgbClr val="0070C0"/>
                </a:solidFill>
                <a:latin typeface="+mn-lt"/>
              </a:rPr>
              <a:t>Acceptances by</a:t>
            </a:r>
          </a:p>
          <a:p>
            <a:pPr marL="0" indent="0" algn="ctr">
              <a:buNone/>
            </a:pPr>
            <a:r>
              <a:rPr lang="en-NZ" sz="2400" dirty="0">
                <a:latin typeface="+mn-lt"/>
              </a:rPr>
              <a:t>12 September 2022</a:t>
            </a:r>
          </a:p>
        </p:txBody>
      </p:sp>
    </p:spTree>
    <p:extLst>
      <p:ext uri="{BB962C8B-B14F-4D97-AF65-F5344CB8AC3E}">
        <p14:creationId xmlns:p14="http://schemas.microsoft.com/office/powerpoint/2010/main" val="383030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D4ABEA-5B77-4FFD-BAC5-5F89E87A56B6}"/>
              </a:ext>
            </a:extLst>
          </p:cNvPr>
          <p:cNvSpPr>
            <a:spLocks noGrp="1"/>
          </p:cNvSpPr>
          <p:nvPr>
            <p:ph type="title"/>
          </p:nvPr>
        </p:nvSpPr>
        <p:spPr>
          <a:xfrm>
            <a:off x="539552" y="2636912"/>
            <a:ext cx="8229600" cy="1143000"/>
          </a:xfrm>
        </p:spPr>
        <p:txBody>
          <a:bodyPr/>
          <a:lstStyle/>
          <a:p>
            <a:r>
              <a:rPr lang="en-NZ" sz="6000" dirty="0">
                <a:solidFill>
                  <a:srgbClr val="0070C0"/>
                </a:solidFill>
                <a:latin typeface="+mj-lt"/>
              </a:rPr>
              <a:t>Thank you</a:t>
            </a:r>
          </a:p>
        </p:txBody>
      </p:sp>
    </p:spTree>
    <p:extLst>
      <p:ext uri="{BB962C8B-B14F-4D97-AF65-F5344CB8AC3E}">
        <p14:creationId xmlns:p14="http://schemas.microsoft.com/office/powerpoint/2010/main" val="326571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44824"/>
            <a:ext cx="4678369" cy="297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About</a:t>
            </a:r>
            <a:r>
              <a:rPr lang="en-NZ" sz="3600" dirty="0">
                <a:solidFill>
                  <a:srgbClr val="0070C0"/>
                </a:solidFill>
                <a:latin typeface="+mj-lt"/>
              </a:rPr>
              <a:t> </a:t>
            </a:r>
            <a:r>
              <a:rPr lang="en-NZ" dirty="0">
                <a:solidFill>
                  <a:srgbClr val="0070C0"/>
                </a:solidFill>
                <a:latin typeface="+mj-lt"/>
              </a:rPr>
              <a:t>Us</a:t>
            </a:r>
          </a:p>
        </p:txBody>
      </p:sp>
      <p:sp>
        <p:nvSpPr>
          <p:cNvPr id="3" name="Content Placeholder 2"/>
          <p:cNvSpPr>
            <a:spLocks noGrp="1"/>
          </p:cNvSpPr>
          <p:nvPr>
            <p:ph idx="1"/>
          </p:nvPr>
        </p:nvSpPr>
        <p:spPr>
          <a:xfrm>
            <a:off x="457200" y="1351309"/>
            <a:ext cx="8147248" cy="5246043"/>
          </a:xfrm>
        </p:spPr>
        <p:txBody>
          <a:bodyPr/>
          <a:lstStyle/>
          <a:p>
            <a:pPr marL="0" indent="0">
              <a:lnSpc>
                <a:spcPct val="95000"/>
              </a:lnSpc>
              <a:buNone/>
            </a:pPr>
            <a:r>
              <a:rPr lang="en-NZ" sz="2000" dirty="0">
                <a:latin typeface="+mn-lt"/>
              </a:rPr>
              <a:t>We cover one of the largest geographical regions in the country, from Cape Reinga in the north to Te Hana in the south.</a:t>
            </a:r>
          </a:p>
          <a:p>
            <a:pPr marL="0" indent="0">
              <a:lnSpc>
                <a:spcPct val="95000"/>
              </a:lnSpc>
              <a:buNone/>
            </a:pPr>
            <a:endParaRPr lang="en-NZ" sz="2000" dirty="0">
              <a:latin typeface="+mn-lt"/>
            </a:endParaRPr>
          </a:p>
          <a:p>
            <a:pPr marL="0" indent="0">
              <a:lnSpc>
                <a:spcPct val="95000"/>
              </a:lnSpc>
              <a:buNone/>
            </a:pPr>
            <a:r>
              <a:rPr lang="en-NZ" sz="2000" dirty="0">
                <a:latin typeface="+mn-lt"/>
              </a:rPr>
              <a:t>Our four hospitals are located in:</a:t>
            </a:r>
          </a:p>
          <a:p>
            <a:pPr>
              <a:lnSpc>
                <a:spcPct val="95000"/>
              </a:lnSpc>
              <a:spcBef>
                <a:spcPts val="1200"/>
              </a:spcBef>
            </a:pPr>
            <a:r>
              <a:rPr lang="en-NZ" sz="2000" dirty="0">
                <a:latin typeface="+mn-lt"/>
              </a:rPr>
              <a:t>Whangarei</a:t>
            </a:r>
          </a:p>
          <a:p>
            <a:pPr>
              <a:lnSpc>
                <a:spcPct val="95000"/>
              </a:lnSpc>
            </a:pPr>
            <a:r>
              <a:rPr lang="en-NZ" sz="2000" dirty="0">
                <a:latin typeface="+mn-lt"/>
              </a:rPr>
              <a:t>Dargaville</a:t>
            </a:r>
          </a:p>
          <a:p>
            <a:pPr>
              <a:lnSpc>
                <a:spcPct val="95000"/>
              </a:lnSpc>
            </a:pPr>
            <a:r>
              <a:rPr lang="en-NZ" sz="2000" dirty="0">
                <a:latin typeface="+mn-lt"/>
              </a:rPr>
              <a:t>Bay of Islands (Kawakawa)</a:t>
            </a:r>
          </a:p>
          <a:p>
            <a:pPr>
              <a:lnSpc>
                <a:spcPct val="95000"/>
              </a:lnSpc>
              <a:spcAft>
                <a:spcPts val="1200"/>
              </a:spcAft>
            </a:pPr>
            <a:r>
              <a:rPr lang="en-NZ" sz="2000" dirty="0">
                <a:latin typeface="+mn-lt"/>
              </a:rPr>
              <a:t>Kaitaia</a:t>
            </a:r>
          </a:p>
          <a:p>
            <a:pPr marL="0" indent="0">
              <a:lnSpc>
                <a:spcPct val="95000"/>
              </a:lnSpc>
              <a:buNone/>
            </a:pPr>
            <a:endParaRPr lang="en-NZ" sz="2000" dirty="0">
              <a:latin typeface="+mn-lt"/>
            </a:endParaRPr>
          </a:p>
          <a:p>
            <a:pPr marL="0" indent="0" algn="just">
              <a:lnSpc>
                <a:spcPct val="95000"/>
              </a:lnSpc>
              <a:buNone/>
            </a:pPr>
            <a:r>
              <a:rPr lang="en-NZ" sz="2000" dirty="0">
                <a:latin typeface="+mn-lt"/>
              </a:rPr>
              <a:t>These services are supplemented by a network of community based outpatient and mental health services, a range of allied health services and public and population health unit across Northland.</a:t>
            </a:r>
          </a:p>
          <a:p>
            <a:pPr marL="0" indent="0" algn="just">
              <a:lnSpc>
                <a:spcPct val="95000"/>
              </a:lnSpc>
              <a:buNone/>
            </a:pPr>
            <a:r>
              <a:rPr lang="en-NZ" sz="2000" dirty="0">
                <a:latin typeface="+mn-lt"/>
              </a:rPr>
              <a:t>Some specialist services like radiation treatment and rheumatology services are provided from Auckland or through visiting specialists travelling to Northland. </a:t>
            </a:r>
          </a:p>
        </p:txBody>
      </p:sp>
    </p:spTree>
    <p:extLst>
      <p:ext uri="{BB962C8B-B14F-4D97-AF65-F5344CB8AC3E}">
        <p14:creationId xmlns:p14="http://schemas.microsoft.com/office/powerpoint/2010/main" val="230081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Our Population</a:t>
            </a:r>
          </a:p>
        </p:txBody>
      </p:sp>
      <p:sp>
        <p:nvSpPr>
          <p:cNvPr id="3" name="Content Placeholder 2"/>
          <p:cNvSpPr>
            <a:spLocks noGrp="1"/>
          </p:cNvSpPr>
          <p:nvPr>
            <p:ph idx="1"/>
          </p:nvPr>
        </p:nvSpPr>
        <p:spPr/>
        <p:txBody>
          <a:bodyPr/>
          <a:lstStyle/>
          <a:p>
            <a:pPr algn="just">
              <a:lnSpc>
                <a:spcPct val="95000"/>
              </a:lnSpc>
              <a:spcBef>
                <a:spcPts val="0"/>
              </a:spcBef>
              <a:spcAft>
                <a:spcPts val="1200"/>
              </a:spcAft>
            </a:pPr>
            <a:r>
              <a:rPr lang="en-NZ" sz="2000" dirty="0">
                <a:latin typeface="+mn-lt"/>
              </a:rPr>
              <a:t>Northland population estimated at 193,170 in 2020/21</a:t>
            </a:r>
          </a:p>
          <a:p>
            <a:pPr algn="just">
              <a:lnSpc>
                <a:spcPct val="95000"/>
              </a:lnSpc>
              <a:spcBef>
                <a:spcPts val="0"/>
              </a:spcBef>
              <a:spcAft>
                <a:spcPts val="1200"/>
              </a:spcAft>
            </a:pPr>
            <a:r>
              <a:rPr lang="en-NZ" sz="2000" dirty="0">
                <a:latin typeface="+mn-lt"/>
              </a:rPr>
              <a:t>Whangarei District had the highest population of 98,300, followed by the Far North and Kaipara District with 68,500 and 24,100 respectively.</a:t>
            </a:r>
          </a:p>
          <a:p>
            <a:pPr algn="just">
              <a:lnSpc>
                <a:spcPct val="95000"/>
              </a:lnSpc>
              <a:spcBef>
                <a:spcPts val="0"/>
              </a:spcBef>
              <a:spcAft>
                <a:spcPts val="1200"/>
              </a:spcAft>
            </a:pPr>
            <a:r>
              <a:rPr lang="en-NZ" sz="2000" dirty="0">
                <a:latin typeface="+mn-lt"/>
              </a:rPr>
              <a:t>Northlands population tends to be significantly older than the national average – 20% over the age 65.</a:t>
            </a:r>
          </a:p>
          <a:p>
            <a:pPr algn="just">
              <a:lnSpc>
                <a:spcPct val="95000"/>
              </a:lnSpc>
              <a:spcBef>
                <a:spcPts val="0"/>
              </a:spcBef>
              <a:spcAft>
                <a:spcPts val="1200"/>
              </a:spcAft>
            </a:pPr>
            <a:r>
              <a:rPr lang="en-NZ" sz="2000" dirty="0">
                <a:latin typeface="+mn-lt"/>
              </a:rPr>
              <a:t>Northland has a much higher proportion of Maori (36%) and lower proportion of Pasifika (2%) compared to the national average.</a:t>
            </a:r>
          </a:p>
          <a:p>
            <a:pPr algn="just">
              <a:lnSpc>
                <a:spcPct val="95000"/>
              </a:lnSpc>
              <a:spcBef>
                <a:spcPts val="0"/>
              </a:spcBef>
              <a:spcAft>
                <a:spcPts val="1200"/>
              </a:spcAft>
            </a:pPr>
            <a:r>
              <a:rPr lang="en-NZ" sz="2000" dirty="0">
                <a:latin typeface="+mn-lt"/>
              </a:rPr>
              <a:t>Rurality and high rates of deprivation  </a:t>
            </a:r>
          </a:p>
          <a:p>
            <a:pPr algn="just">
              <a:lnSpc>
                <a:spcPct val="95000"/>
              </a:lnSpc>
              <a:spcBef>
                <a:spcPts val="0"/>
              </a:spcBef>
              <a:spcAft>
                <a:spcPts val="1200"/>
              </a:spcAft>
            </a:pPr>
            <a:r>
              <a:rPr lang="en-NZ" sz="2000" dirty="0">
                <a:latin typeface="+mn-lt"/>
              </a:rPr>
              <a:t>Out population has some of the highest rates of coronary artery disease, diabetes, lung cancer, chronic respiratory disease, stroke and asthma.</a:t>
            </a:r>
          </a:p>
        </p:txBody>
      </p:sp>
    </p:spTree>
    <p:extLst>
      <p:ext uri="{BB962C8B-B14F-4D97-AF65-F5344CB8AC3E}">
        <p14:creationId xmlns:p14="http://schemas.microsoft.com/office/powerpoint/2010/main" val="144935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Our Workforce</a:t>
            </a:r>
          </a:p>
        </p:txBody>
      </p:sp>
      <p:pic>
        <p:nvPicPr>
          <p:cNvPr id="8" name="Picture 3">
            <a:extLst>
              <a:ext uri="{FF2B5EF4-FFF2-40B4-BE49-F238E27FC236}">
                <a16:creationId xmlns:a16="http://schemas.microsoft.com/office/drawing/2014/main" id="{8DD095B9-F389-4ECF-9980-59749A240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89" y="1772816"/>
            <a:ext cx="5593479" cy="210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0F0FE8FE-0C66-464E-A6C0-AE762D2F20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87" r="1646"/>
          <a:stretch/>
        </p:blipFill>
        <p:spPr bwMode="auto">
          <a:xfrm>
            <a:off x="531400" y="4221088"/>
            <a:ext cx="497670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8D35EF4E-E225-461F-AA53-F92B35853C5C}"/>
              </a:ext>
            </a:extLst>
          </p:cNvPr>
          <p:cNvSpPr txBox="1"/>
          <p:nvPr/>
        </p:nvSpPr>
        <p:spPr>
          <a:xfrm>
            <a:off x="467544" y="3872081"/>
            <a:ext cx="4607800"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We are growing the representation of Maori in our workforce </a:t>
            </a:r>
            <a:endParaRPr lang="en-NZ"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5435F64-17A2-45EE-A374-E531E4E91438}"/>
              </a:ext>
            </a:extLst>
          </p:cNvPr>
          <p:cNvSpPr txBox="1"/>
          <p:nvPr/>
        </p:nvSpPr>
        <p:spPr>
          <a:xfrm>
            <a:off x="467544" y="1480881"/>
            <a:ext cx="2336345"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We are a medium sized DHB </a:t>
            </a:r>
            <a:endParaRPr lang="en-NZ" sz="1200" dirty="0">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6B2979DB-0B27-4415-9992-21BEB2FE4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511" y="4538625"/>
            <a:ext cx="13335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9FE1E646-F610-4D98-8CB7-44C0CC5105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660" y="5609216"/>
            <a:ext cx="20478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a:extLst>
              <a:ext uri="{FF2B5EF4-FFF2-40B4-BE49-F238E27FC236}">
                <a16:creationId xmlns:a16="http://schemas.microsoft.com/office/drawing/2014/main" id="{B26AA71F-7CC8-4E4F-BFC1-EC77AA3917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585" y="6196161"/>
            <a:ext cx="1962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a:extLst>
              <a:ext uri="{FF2B5EF4-FFF2-40B4-BE49-F238E27FC236}">
                <a16:creationId xmlns:a16="http://schemas.microsoft.com/office/drawing/2014/main" id="{22CBF7B6-B083-4AE8-9F69-B83073A430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1063" y="5013176"/>
            <a:ext cx="10096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a:extLst>
              <a:ext uri="{FF2B5EF4-FFF2-40B4-BE49-F238E27FC236}">
                <a16:creationId xmlns:a16="http://schemas.microsoft.com/office/drawing/2014/main" id="{F240529E-F57C-47C4-BDF4-0714F123D1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0660" y="5161570"/>
            <a:ext cx="21717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a:extLst>
              <a:ext uri="{FF2B5EF4-FFF2-40B4-BE49-F238E27FC236}">
                <a16:creationId xmlns:a16="http://schemas.microsoft.com/office/drawing/2014/main" id="{B26D5295-A0FE-450C-B84A-F64A245249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0685" y="5409220"/>
            <a:ext cx="7239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03C3BE70-9D24-4C85-9986-73F16A1FFB47}"/>
              </a:ext>
            </a:extLst>
          </p:cNvPr>
          <p:cNvPicPr>
            <a:picLocks noChangeAspect="1"/>
          </p:cNvPicPr>
          <p:nvPr/>
        </p:nvPicPr>
        <p:blipFill rotWithShape="1">
          <a:blip r:embed="rId11"/>
          <a:srcRect l="759" t="6340" r="10816" b="4995"/>
          <a:stretch/>
        </p:blipFill>
        <p:spPr>
          <a:xfrm>
            <a:off x="5364088" y="1196752"/>
            <a:ext cx="3721271" cy="1869935"/>
          </a:xfrm>
          <a:prstGeom prst="rect">
            <a:avLst/>
          </a:prstGeom>
          <a:effectLst/>
        </p:spPr>
      </p:pic>
    </p:spTree>
    <p:extLst>
      <p:ext uri="{BB962C8B-B14F-4D97-AF65-F5344CB8AC3E}">
        <p14:creationId xmlns:p14="http://schemas.microsoft.com/office/powerpoint/2010/main" val="106080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663320-17A8-4753-A78C-7F48238A9E75}"/>
              </a:ext>
            </a:extLst>
          </p:cNvPr>
          <p:cNvSpPr/>
          <p:nvPr/>
        </p:nvSpPr>
        <p:spPr>
          <a:xfrm>
            <a:off x="5220072" y="72008"/>
            <a:ext cx="3779912" cy="65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8" name="Group 7">
            <a:extLst>
              <a:ext uri="{FF2B5EF4-FFF2-40B4-BE49-F238E27FC236}">
                <a16:creationId xmlns:a16="http://schemas.microsoft.com/office/drawing/2014/main" id="{B4542F75-12EE-4E61-A265-F384BA6B94C8}"/>
              </a:ext>
            </a:extLst>
          </p:cNvPr>
          <p:cNvGrpSpPr/>
          <p:nvPr/>
        </p:nvGrpSpPr>
        <p:grpSpPr>
          <a:xfrm>
            <a:off x="1403648" y="620688"/>
            <a:ext cx="5832648" cy="6048672"/>
            <a:chOff x="1403648" y="620688"/>
            <a:chExt cx="5832648" cy="6048672"/>
          </a:xfrm>
        </p:grpSpPr>
        <p:pic>
          <p:nvPicPr>
            <p:cNvPr id="4" name="Picture 3">
              <a:extLst>
                <a:ext uri="{FF2B5EF4-FFF2-40B4-BE49-F238E27FC236}">
                  <a16:creationId xmlns:a16="http://schemas.microsoft.com/office/drawing/2014/main" id="{D4E3C14F-4A1D-48A3-99A2-47E717AAFCB4}"/>
                </a:ext>
              </a:extLst>
            </p:cNvPr>
            <p:cNvPicPr>
              <a:picLocks noChangeAspect="1"/>
            </p:cNvPicPr>
            <p:nvPr/>
          </p:nvPicPr>
          <p:blipFill>
            <a:blip r:embed="rId2"/>
            <a:stretch>
              <a:fillRect/>
            </a:stretch>
          </p:blipFill>
          <p:spPr>
            <a:xfrm>
              <a:off x="1403648" y="620688"/>
              <a:ext cx="5809315" cy="3672408"/>
            </a:xfrm>
            <a:prstGeom prst="rect">
              <a:avLst/>
            </a:prstGeom>
          </p:spPr>
        </p:pic>
        <p:pic>
          <p:nvPicPr>
            <p:cNvPr id="5" name="Picture 4">
              <a:extLst>
                <a:ext uri="{FF2B5EF4-FFF2-40B4-BE49-F238E27FC236}">
                  <a16:creationId xmlns:a16="http://schemas.microsoft.com/office/drawing/2014/main" id="{37408DE4-FDD0-4A16-BD16-066CF26705EA}"/>
                </a:ext>
              </a:extLst>
            </p:cNvPr>
            <p:cNvPicPr>
              <a:picLocks noChangeAspect="1"/>
            </p:cNvPicPr>
            <p:nvPr/>
          </p:nvPicPr>
          <p:blipFill>
            <a:blip r:embed="rId3"/>
            <a:stretch>
              <a:fillRect/>
            </a:stretch>
          </p:blipFill>
          <p:spPr>
            <a:xfrm>
              <a:off x="1449209" y="4268696"/>
              <a:ext cx="5787087" cy="2400664"/>
            </a:xfrm>
            <a:prstGeom prst="rect">
              <a:avLst/>
            </a:prstGeom>
          </p:spPr>
        </p:pic>
      </p:grpSp>
      <p:sp>
        <p:nvSpPr>
          <p:cNvPr id="2" name="Title 1"/>
          <p:cNvSpPr>
            <a:spLocks noGrp="1"/>
          </p:cNvSpPr>
          <p:nvPr>
            <p:ph type="title"/>
          </p:nvPr>
        </p:nvSpPr>
        <p:spPr>
          <a:xfrm>
            <a:off x="2607096" y="-171400"/>
            <a:ext cx="3621088" cy="1143000"/>
          </a:xfrm>
        </p:spPr>
        <p:txBody>
          <a:bodyPr/>
          <a:lstStyle/>
          <a:p>
            <a:r>
              <a:rPr lang="en-NZ" dirty="0">
                <a:solidFill>
                  <a:srgbClr val="0070C0"/>
                </a:solidFill>
                <a:latin typeface="+mj-lt"/>
              </a:rPr>
              <a:t>Our Values</a:t>
            </a:r>
          </a:p>
        </p:txBody>
      </p:sp>
    </p:spTree>
    <p:extLst>
      <p:ext uri="{BB962C8B-B14F-4D97-AF65-F5344CB8AC3E}">
        <p14:creationId xmlns:p14="http://schemas.microsoft.com/office/powerpoint/2010/main" val="382046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59966-F4A3-4722-8824-519032F382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276872"/>
            <a:ext cx="3816424" cy="2592288"/>
          </a:xfrm>
          <a:prstGeom prst="rect">
            <a:avLst/>
          </a:prstGeom>
          <a:noFill/>
        </p:spPr>
      </p:pic>
      <p:sp>
        <p:nvSpPr>
          <p:cNvPr id="5" name="Title 1">
            <a:extLst>
              <a:ext uri="{FF2B5EF4-FFF2-40B4-BE49-F238E27FC236}">
                <a16:creationId xmlns:a16="http://schemas.microsoft.com/office/drawing/2014/main" id="{750013DC-7584-4493-907D-D688C0283A0A}"/>
              </a:ext>
            </a:extLst>
          </p:cNvPr>
          <p:cNvSpPr>
            <a:spLocks noGrp="1"/>
          </p:cNvSpPr>
          <p:nvPr>
            <p:ph type="title"/>
          </p:nvPr>
        </p:nvSpPr>
        <p:spPr>
          <a:xfrm>
            <a:off x="590872" y="692696"/>
            <a:ext cx="5781328" cy="1143000"/>
          </a:xfrm>
        </p:spPr>
        <p:txBody>
          <a:bodyPr/>
          <a:lstStyle/>
          <a:p>
            <a:pPr algn="l"/>
            <a:r>
              <a:rPr lang="en-NZ" dirty="0">
                <a:solidFill>
                  <a:srgbClr val="0070C0"/>
                </a:solidFill>
                <a:latin typeface="+mj-lt"/>
              </a:rPr>
              <a:t>Insights From Our Team</a:t>
            </a:r>
          </a:p>
        </p:txBody>
      </p:sp>
    </p:spTree>
    <p:extLst>
      <p:ext uri="{BB962C8B-B14F-4D97-AF65-F5344CB8AC3E}">
        <p14:creationId xmlns:p14="http://schemas.microsoft.com/office/powerpoint/2010/main" val="354452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Why Northland?</a:t>
            </a:r>
          </a:p>
        </p:txBody>
      </p:sp>
      <p:pic>
        <p:nvPicPr>
          <p:cNvPr id="1026" name="Picture 2" descr="C:\Users\PDouglas\AppData\Local\Microsoft\Windows\Temporary Internet Files\Content.Outlook\74DMA1ZO\NDHB_PNGS8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2840328" cy="45264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Douglas\AppData\Local\Microsoft\Windows\Temporary Internet Files\Content.Outlook\74DMA1ZO\NDHB_PNGS5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504" y="1556792"/>
            <a:ext cx="2778992" cy="4500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Douglas\AppData\Local\Microsoft\Windows\Temporary Internet Files\Content.Outlook\74DMA1ZO\Chommy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556793"/>
            <a:ext cx="2890218" cy="45007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2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Why Choose Northland DHB? </a:t>
            </a:r>
          </a:p>
        </p:txBody>
      </p:sp>
      <p:sp>
        <p:nvSpPr>
          <p:cNvPr id="3" name="Content Placeholder 2"/>
          <p:cNvSpPr>
            <a:spLocks noGrp="1"/>
          </p:cNvSpPr>
          <p:nvPr>
            <p:ph idx="1"/>
          </p:nvPr>
        </p:nvSpPr>
        <p:spPr>
          <a:xfrm>
            <a:off x="457200" y="1412776"/>
            <a:ext cx="8229600" cy="4525963"/>
          </a:xfrm>
        </p:spPr>
        <p:txBody>
          <a:bodyPr/>
          <a:lstStyle/>
          <a:p>
            <a:pPr marL="0" indent="0" algn="just">
              <a:lnSpc>
                <a:spcPct val="95000"/>
              </a:lnSpc>
              <a:buNone/>
            </a:pPr>
            <a:r>
              <a:rPr lang="en-NZ" sz="2000" dirty="0">
                <a:latin typeface="+mn-lt"/>
              </a:rPr>
              <a:t>Choose Whangarei for the first step of your medical career. Be close to the action with small teams, a wide variety of services and plenty of opportunities to learn and improve. Make Whangarei your home for two years or more and spend time in the highly regarded ED, </a:t>
            </a:r>
            <a:r>
              <a:rPr lang="en-NZ" sz="2000" dirty="0" err="1">
                <a:latin typeface="+mn-lt"/>
              </a:rPr>
              <a:t>Paeds</a:t>
            </a:r>
            <a:r>
              <a:rPr lang="en-NZ" sz="2000" dirty="0">
                <a:latin typeface="+mn-lt"/>
              </a:rPr>
              <a:t> or as an O&amp;G house officer working side by side with consultants. </a:t>
            </a:r>
          </a:p>
          <a:p>
            <a:pPr marL="0" indent="0" algn="just">
              <a:lnSpc>
                <a:spcPct val="95000"/>
              </a:lnSpc>
              <a:spcAft>
                <a:spcPts val="600"/>
              </a:spcAft>
              <a:buNone/>
            </a:pPr>
            <a:r>
              <a:rPr lang="en-NZ" sz="2000" dirty="0">
                <a:latin typeface="+mn-lt"/>
              </a:rPr>
              <a:t>Work in an environment that is about supporting your development. Get to work alongside specialists, be able to access support for further study and take advantage of a workplace that rewards those who want to go above and beyond. </a:t>
            </a:r>
          </a:p>
          <a:p>
            <a:pPr marL="0" indent="0">
              <a:buNone/>
            </a:pPr>
            <a:r>
              <a:rPr lang="en-NZ" sz="2000" b="1" dirty="0">
                <a:solidFill>
                  <a:srgbClr val="0070C0"/>
                </a:solidFill>
                <a:latin typeface="+mn-lt"/>
              </a:rPr>
              <a:t>On- site benefits we offer</a:t>
            </a:r>
          </a:p>
          <a:p>
            <a:pPr marL="0" indent="0">
              <a:buNone/>
            </a:pPr>
            <a:r>
              <a:rPr lang="en-NZ" sz="2000" dirty="0">
                <a:latin typeface="+mn-lt"/>
              </a:rPr>
              <a:t>RMO lounge 									Professional Experience</a:t>
            </a:r>
          </a:p>
          <a:p>
            <a:pPr marL="0" indent="0">
              <a:buNone/>
            </a:pPr>
            <a:r>
              <a:rPr lang="en-NZ" sz="2000" dirty="0">
                <a:latin typeface="+mn-lt"/>
              </a:rPr>
              <a:t>On-site clinical library 							Sociable working conditions</a:t>
            </a:r>
          </a:p>
          <a:p>
            <a:pPr marL="0" indent="0">
              <a:buNone/>
            </a:pPr>
            <a:r>
              <a:rPr lang="en-NZ" sz="2000" dirty="0">
                <a:latin typeface="+mn-lt"/>
              </a:rPr>
              <a:t>Free on-site 24/7 staff gym 					Great Training</a:t>
            </a:r>
          </a:p>
          <a:p>
            <a:pPr marL="0" indent="0">
              <a:buNone/>
            </a:pPr>
            <a:r>
              <a:rPr lang="en-NZ" sz="2000" dirty="0">
                <a:latin typeface="+mn-lt"/>
              </a:rPr>
              <a:t>Free on-site seasonal outdoor swimming pool 	Hands on learning</a:t>
            </a:r>
          </a:p>
          <a:p>
            <a:pPr marL="0" indent="0">
              <a:buNone/>
            </a:pPr>
            <a:r>
              <a:rPr lang="en-NZ" sz="2000" dirty="0">
                <a:latin typeface="+mn-lt"/>
              </a:rPr>
              <a:t>On-site cafeterias 							Voluntary bonding scheme</a:t>
            </a:r>
          </a:p>
          <a:p>
            <a:pPr marL="0" indent="0">
              <a:buNone/>
            </a:pPr>
            <a:endParaRPr lang="en-NZ" sz="2000" dirty="0">
              <a:latin typeface="+mn-lt"/>
            </a:endParaRPr>
          </a:p>
        </p:txBody>
      </p:sp>
    </p:spTree>
    <p:extLst>
      <p:ext uri="{BB962C8B-B14F-4D97-AF65-F5344CB8AC3E}">
        <p14:creationId xmlns:p14="http://schemas.microsoft.com/office/powerpoint/2010/main" val="119815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l"/>
            <a:r>
              <a:rPr lang="en-NZ" dirty="0">
                <a:solidFill>
                  <a:srgbClr val="0070C0"/>
                </a:solidFill>
                <a:latin typeface="+mj-lt"/>
              </a:rPr>
              <a:t>Vocational Training</a:t>
            </a:r>
          </a:p>
        </p:txBody>
      </p:sp>
      <p:sp>
        <p:nvSpPr>
          <p:cNvPr id="3" name="Content Placeholder 2"/>
          <p:cNvSpPr>
            <a:spLocks noGrp="1"/>
          </p:cNvSpPr>
          <p:nvPr>
            <p:ph idx="1"/>
          </p:nvPr>
        </p:nvSpPr>
        <p:spPr>
          <a:xfrm>
            <a:off x="457200" y="1484784"/>
            <a:ext cx="8229600" cy="4525963"/>
          </a:xfrm>
        </p:spPr>
        <p:txBody>
          <a:bodyPr/>
          <a:lstStyle/>
          <a:p>
            <a:pPr marL="0" indent="0">
              <a:buNone/>
            </a:pPr>
            <a:r>
              <a:rPr lang="en-NZ" sz="2000" dirty="0">
                <a:latin typeface="+mn-lt"/>
              </a:rPr>
              <a:t>Northland DHB is committed to training with support for courses, diplomas and study. </a:t>
            </a:r>
          </a:p>
          <a:p>
            <a:pPr marL="0" indent="0">
              <a:buNone/>
            </a:pPr>
            <a:r>
              <a:rPr lang="en-NZ" sz="2000" dirty="0">
                <a:latin typeface="+mn-lt"/>
              </a:rPr>
              <a:t>• Anaesthesia 			• Emergency Medicine </a:t>
            </a:r>
          </a:p>
          <a:p>
            <a:pPr marL="0" indent="0">
              <a:buNone/>
            </a:pPr>
            <a:r>
              <a:rPr lang="en-NZ" sz="2000" dirty="0">
                <a:latin typeface="+mn-lt"/>
              </a:rPr>
              <a:t>• ENT/ORL 				• General Medicine </a:t>
            </a:r>
          </a:p>
          <a:p>
            <a:pPr marL="0" indent="0">
              <a:buNone/>
            </a:pPr>
            <a:r>
              <a:rPr lang="en-NZ" sz="2000" dirty="0">
                <a:latin typeface="+mn-lt"/>
              </a:rPr>
              <a:t>• General Surgery 		• Geriatrics </a:t>
            </a:r>
          </a:p>
          <a:p>
            <a:pPr marL="0" indent="0">
              <a:buNone/>
            </a:pPr>
            <a:r>
              <a:rPr lang="en-NZ" sz="2000" dirty="0">
                <a:latin typeface="+mn-lt"/>
              </a:rPr>
              <a:t>• Intensive Care 			• Orthopaedics </a:t>
            </a:r>
          </a:p>
          <a:p>
            <a:pPr marL="0" indent="0">
              <a:buNone/>
            </a:pPr>
            <a:r>
              <a:rPr lang="en-NZ" sz="2000" dirty="0">
                <a:latin typeface="+mn-lt"/>
              </a:rPr>
              <a:t>• Paediatrics 				• Psychiatry </a:t>
            </a:r>
          </a:p>
          <a:p>
            <a:pPr marL="0" indent="0">
              <a:buNone/>
            </a:pPr>
            <a:r>
              <a:rPr lang="en-NZ" sz="2000" dirty="0">
                <a:latin typeface="+mn-lt"/>
              </a:rPr>
              <a:t>• Renal 					• Urology </a:t>
            </a:r>
          </a:p>
          <a:p>
            <a:pPr marL="0" indent="0" algn="just">
              <a:spcBef>
                <a:spcPts val="600"/>
              </a:spcBef>
              <a:buNone/>
            </a:pPr>
            <a:r>
              <a:rPr lang="en-NZ" sz="2000" dirty="0">
                <a:latin typeface="+mn-lt"/>
              </a:rPr>
              <a:t>Training in a regional centre provides excellent “hands on”, well supervised training. Whangarei has close links with Auckland hospital which provides tertiary care and many sub-specialists do outreach clinics in Whangarei. There are also close links with tertiary centres for educational purposes. There are positions available for basic and advanced trainees with college accredited Registrar training jobs in most specialties. </a:t>
            </a:r>
          </a:p>
        </p:txBody>
      </p:sp>
    </p:spTree>
    <p:extLst>
      <p:ext uri="{BB962C8B-B14F-4D97-AF65-F5344CB8AC3E}">
        <p14:creationId xmlns:p14="http://schemas.microsoft.com/office/powerpoint/2010/main" val="2001514479"/>
      </p:ext>
    </p:extLst>
  </p:cSld>
  <p:clrMapOvr>
    <a:masterClrMapping/>
  </p:clrMapOvr>
</p:sld>
</file>

<file path=ppt/theme/theme1.xml><?xml version="1.0" encoding="utf-8"?>
<a:theme xmlns:a="http://schemas.openxmlformats.org/drawingml/2006/main" name="Northland DHB Corporate - COVER">
  <a:themeElements>
    <a:clrScheme name="">
      <a:dk1>
        <a:srgbClr val="000000"/>
      </a:dk1>
      <a:lt1>
        <a:srgbClr val="FFFFFF"/>
      </a:lt1>
      <a:dk2>
        <a:srgbClr val="000000"/>
      </a:dk2>
      <a:lt2>
        <a:srgbClr val="808080"/>
      </a:lt2>
      <a:accent1>
        <a:srgbClr val="BBE0E3"/>
      </a:accent1>
      <a:accent2>
        <a:srgbClr val="007BC1"/>
      </a:accent2>
      <a:accent3>
        <a:srgbClr val="FFFFFF"/>
      </a:accent3>
      <a:accent4>
        <a:srgbClr val="000000"/>
      </a:accent4>
      <a:accent5>
        <a:srgbClr val="DAEDEF"/>
      </a:accent5>
      <a:accent6>
        <a:srgbClr val="006FAF"/>
      </a:accent6>
      <a:hlink>
        <a:srgbClr val="70BE44"/>
      </a:hlink>
      <a:folHlink>
        <a:srgbClr val="A7E476"/>
      </a:folHlink>
    </a:clrScheme>
    <a:fontScheme name="NDHBExtTitl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NDHBExtTitl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HBExtTitl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HBExtTitl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HBExtTitl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HBExtTitl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HBExtTitl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HBExtTitle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HBExtTitl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HBExtTitl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HBExtTitl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HBExtTitl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HBExtTitl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rthland DHB Corporate -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AAAAAAAAAAAAAAAAAAAAAAAAAAAAAA020065C72F6AF93EC24EA6C4DF2CEC9558E7" ma:contentTypeVersion="19" ma:contentTypeDescription="Standard Electronic Document" ma:contentTypeScope="" ma:versionID="f899aeea3ff23fc5c716803666d54e61">
  <xsd:schema xmlns:xsd="http://www.w3.org/2001/XMLSchema" xmlns:xs="http://www.w3.org/2001/XMLSchema" xmlns:p="http://schemas.microsoft.com/office/2006/metadata/properties" xmlns:ns2="4dea13f6-7919-455f-86e7-6cee2956a610" xmlns:ns3="e21cbe00-2104-4159-b9b9-bd54555d1bf2" xmlns:ns4="f3b9c54b-eb2b-47cb-b21f-bde99fd00c80" xmlns:ns5="3798d428-5dc6-426c-91a1-63cdca55e6a0" xmlns:ns6="http://schemas.microsoft.com/sharepoint/v4" targetNamespace="http://schemas.microsoft.com/office/2006/metadata/properties" ma:root="true" ma:fieldsID="d9de5a6fb5c003e19f94223c76abfcdb" ns2:_="" ns3:_="" ns4:_="" ns5:_="" ns6:_="">
    <xsd:import namespace="4dea13f6-7919-455f-86e7-6cee2956a610"/>
    <xsd:import namespace="e21cbe00-2104-4159-b9b9-bd54555d1bf2"/>
    <xsd:import namespace="f3b9c54b-eb2b-47cb-b21f-bde99fd00c80"/>
    <xsd:import namespace="3798d428-5dc6-426c-91a1-63cdca55e6a0"/>
    <xsd:import namespace="http://schemas.microsoft.com/sharepoint/v4"/>
    <xsd:element name="properties">
      <xsd:complexType>
        <xsd:sequence>
          <xsd:element name="documentManagement">
            <xsd:complexType>
              <xsd:all>
                <xsd:element ref="ns2:Know-How_Type"/>
                <xsd:element ref="ns2:Target_Audience"/>
                <xsd:element ref="ns2:PRA_Type" minOccurs="0"/>
                <xsd:element ref="ns2:Aggregation_Status" minOccurs="0"/>
                <xsd:element ref="ns2:Narrative" minOccurs="0"/>
                <xsd:element ref="ns2:Related_People" minOccurs="0"/>
                <xsd:element ref="ns2:RecordID" minOccurs="0"/>
                <xsd:element ref="ns2:Record_Type"/>
                <xsd:element ref="ns2:Read_Only_Status" minOccurs="0"/>
                <xsd:element ref="ns2:Authoritative_Version" minOccurs="0"/>
                <xsd:element ref="ns2:Original_Document" minOccurs="0"/>
                <xsd:element ref="ns2:PRA_Text_1" minOccurs="0"/>
                <xsd:element ref="ns2:PRA_Text_2" minOccurs="0"/>
                <xsd:element ref="ns2:PRA_Text_3" minOccurs="0"/>
                <xsd:element ref="ns2:PRA_Text_4" minOccurs="0"/>
                <xsd:element ref="ns2:PRA_Text_5" minOccurs="0"/>
                <xsd:element ref="ns2:PRA_Date_1" minOccurs="0"/>
                <xsd:element ref="ns2:PRA_Date_2" minOccurs="0"/>
                <xsd:element ref="ns2:PRA_Date_3" minOccurs="0"/>
                <xsd:element ref="ns2:PRA_Date_Trigger" minOccurs="0"/>
                <xsd:element ref="ns2:PRA_Date_Disposal" minOccurs="0"/>
                <xsd:element ref="ns3:FunctionGroup" minOccurs="0"/>
                <xsd:element ref="ns3:Function" minOccurs="0"/>
                <xsd:element ref="ns3:Activity" minOccurs="0"/>
                <xsd:element ref="ns3:Subactivity"/>
                <xsd:element ref="ns3:Project" minOccurs="0"/>
                <xsd:element ref="ns3:Case" minOccurs="0"/>
                <xsd:element ref="ns3:DocumentType"/>
                <xsd:element ref="ns3:Key_x0020_Words" minOccurs="0"/>
                <xsd:element ref="ns3:CategoryName" minOccurs="0"/>
                <xsd:element ref="ns3:CategoryValue" minOccurs="0"/>
                <xsd:element ref="ns3:Volume" minOccurs="0"/>
                <xsd:element ref="ns4:Heading1" minOccurs="0"/>
                <xsd:element ref="ns4:Heading2" minOccurs="0"/>
                <xsd:element ref="ns4:Order0" minOccurs="0"/>
                <xsd:element ref="ns5:Description0" minOccurs="0"/>
                <xsd:element ref="ns5:TypicalUse" minOccurs="0"/>
                <xsd:element ref="ns5:Size" minOccurs="0"/>
                <xsd:element ref="ns5:Orientation" minOccurs="0"/>
                <xsd:element ref="ns5:Platform" minOccurs="0"/>
                <xsd:element ref="ns5:Language" minOccurs="0"/>
                <xsd:element ref="ns5:FoldedSize" minOccurs="0"/>
                <xsd:element ref="ns5:Sample" minOccurs="0"/>
                <xsd:element ref="ns5:Usecase" minOccurs="0"/>
                <xsd:element ref="ns6: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a13f6-7919-455f-86e7-6cee2956a610" elementFormDefault="qualified">
    <xsd:import namespace="http://schemas.microsoft.com/office/2006/documentManagement/types"/>
    <xsd:import namespace="http://schemas.microsoft.com/office/infopath/2007/PartnerControls"/>
    <xsd:element name="Know-How_Type" ma:index="8" ma:displayName="Know-How Type" ma:default="NA" ma:format="Dropdown" ma:internalName="KnowHowType">
      <xsd:simpleType>
        <xsd:restriction base="dms:Choice">
          <xsd:enumeration value="NA"/>
          <xsd:enumeration value="FAQ"/>
          <xsd:enumeration value="Tall Poppy"/>
          <xsd:enumeration value="Topic"/>
          <xsd:enumeration value="Who"/>
        </xsd:restriction>
      </xsd:simpleType>
    </xsd:element>
    <xsd:element name="Target_Audience" ma:index="9" ma:displayName="Target Audience" ma:default="Internal" ma:format="RadioButtons" ma:hidden="true" ma:internalName="TargetAudience">
      <xsd:simpleType>
        <xsd:restriction base="dms:Choice">
          <xsd:enumeration value="Internal"/>
          <xsd:enumeration value="External"/>
        </xsd:restriction>
      </xsd:simpleType>
    </xsd:element>
    <xsd:element name="PRA_Type" ma:index="10" nillable="true" ma:displayName="PRA Type" ma:default="Doc" ma:hidden="true" ma:internalName="PRAType">
      <xsd:simpleType>
        <xsd:restriction base="dms:Text"/>
      </xsd:simpleType>
    </xsd:element>
    <xsd:element name="Aggregation_Status" ma:index="11" nillable="true" ma:displayName="Aggregation Status" ma:default="Normal" ma:hidden="true" ma:internalName="AggregationStatus">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Narrative" ma:index="12" nillable="true" ma:displayName="Narrative" ma:internalName="Narrative">
      <xsd:simpleType>
        <xsd:restriction base="dms:Note">
          <xsd:maxLength value="255"/>
        </xsd:restriction>
      </xsd:simpleType>
    </xsd:element>
    <xsd:element name="Related_People" ma:index="13" nillable="true" ma:displayName="Related People" ma:list="UserInfo" ma:internalName="RelatedPeopl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ID" ma:index="14" nillable="true" ma:displayName="RecordID" ma:hidden="true" ma:internalName="RecordID">
      <xsd:simpleType>
        <xsd:restriction base="dms:Text"/>
      </xsd:simpleType>
    </xsd:element>
    <xsd:element name="Record_Type" ma:index="15" ma:displayName="Business Value" ma:default="Normal" ma:hidden="true" ma:internalName="RecordType">
      <xsd:simpleType>
        <xsd:union memberTypes="dms:Text">
          <xsd:simpleType>
            <xsd:restriction base="dms:Choice">
              <xsd:enumeration value="Housekeeping"/>
              <xsd:enumeration value="Long Term Value"/>
              <xsd:enumeration value="Superseded"/>
              <xsd:enumeration value="Normal"/>
              <xsd:enumeration value="Cancelled"/>
              <xsd:enumeration value="Deleted"/>
            </xsd:restriction>
          </xsd:simpleType>
        </xsd:union>
      </xsd:simpleType>
    </xsd:element>
    <xsd:element name="Read_Only_Status" ma:index="16" nillable="true" ma:displayName="Read Only Status" ma:default="Open" ma:hidden="true" ma:internalName="ReadOnlyStatus">
      <xsd:simpleType>
        <xsd:restriction base="dms:Choice">
          <xsd:enumeration value="Open"/>
          <xsd:enumeration value="Document"/>
          <xsd:enumeration value="Document and Metadata"/>
        </xsd:restriction>
      </xsd:simpleType>
    </xsd:element>
    <xsd:element name="Authoritative_Version" ma:index="17" nillable="true" ma:displayName="Authoritative Version" ma:default="0" ma:hidden="true" ma:internalName="AuthoritativeVersion">
      <xsd:simpleType>
        <xsd:restriction base="dms:Boolean"/>
      </xsd:simpleType>
    </xsd:element>
    <xsd:element name="Original_Document" ma:index="18" nillable="true" ma:displayName="Original Document" ma:hidden="true" ma:internalName="OriginalDocument">
      <xsd:simpleType>
        <xsd:restriction base="dms:Text"/>
      </xsd:simpleType>
    </xsd:element>
    <xsd:element name="PRA_Text_1" ma:index="19" nillable="true" ma:displayName="PRA Text 1" ma:hidden="true" ma:internalName="PraText1">
      <xsd:simpleType>
        <xsd:restriction base="dms:Text"/>
      </xsd:simpleType>
    </xsd:element>
    <xsd:element name="PRA_Text_2" ma:index="20" nillable="true" ma:displayName="PRA Text 2" ma:hidden="true" ma:internalName="PraText2">
      <xsd:simpleType>
        <xsd:restriction base="dms:Text"/>
      </xsd:simpleType>
    </xsd:element>
    <xsd:element name="PRA_Text_3" ma:index="21" nillable="true" ma:displayName="PRA Text 3" ma:hidden="true" ma:internalName="PraText3">
      <xsd:simpleType>
        <xsd:restriction base="dms:Text"/>
      </xsd:simpleType>
    </xsd:element>
    <xsd:element name="PRA_Text_4" ma:index="22" nillable="true" ma:displayName="PRA Text 4" ma:hidden="true" ma:internalName="PraText4">
      <xsd:simpleType>
        <xsd:restriction base="dms:Text"/>
      </xsd:simpleType>
    </xsd:element>
    <xsd:element name="PRA_Text_5" ma:index="23" nillable="true" ma:displayName="PRA Text 5" ma:hidden="true" ma:internalName="PraText5">
      <xsd:simpleType>
        <xsd:restriction base="dms:Text"/>
      </xsd:simpleType>
    </xsd:element>
    <xsd:element name="PRA_Date_1" ma:index="24" nillable="true" ma:displayName="PRA Date 1" ma:format="DateTime" ma:hidden="true" ma:internalName="PraDate1">
      <xsd:simpleType>
        <xsd:restriction base="dms:DateTime"/>
      </xsd:simpleType>
    </xsd:element>
    <xsd:element name="PRA_Date_2" ma:index="25" nillable="true" ma:displayName="PRA Date 2" ma:format="DateTime" ma:hidden="true" ma:internalName="PraDate2">
      <xsd:simpleType>
        <xsd:restriction base="dms:DateTime"/>
      </xsd:simpleType>
    </xsd:element>
    <xsd:element name="PRA_Date_3" ma:index="26" nillable="true" ma:displayName="PRA Date 3" ma:format="DateTime" ma:hidden="true" ma:internalName="PraDate3">
      <xsd:simpleType>
        <xsd:restriction base="dms:DateTime"/>
      </xsd:simpleType>
    </xsd:element>
    <xsd:element name="PRA_Date_Trigger" ma:index="27" nillable="true" ma:displayName="PRA Date Trigger" ma:format="DateTime" ma:hidden="true" ma:internalName="PraDateTrigger">
      <xsd:simpleType>
        <xsd:restriction base="dms:DateTime"/>
      </xsd:simpleType>
    </xsd:element>
    <xsd:element name="PRA_Date_Disposal" ma:index="28" nillable="true" ma:displayName="PRA Date Disposal" ma:format="DateTime" ma:hidden="true" ma:internalName="PraDateDisposal">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1cbe00-2104-4159-b9b9-bd54555d1bf2" elementFormDefault="qualified">
    <xsd:import namespace="http://schemas.microsoft.com/office/2006/documentManagement/types"/>
    <xsd:import namespace="http://schemas.microsoft.com/office/infopath/2007/PartnerControls"/>
    <xsd:element name="FunctionGroup" ma:index="29" nillable="true" ma:displayName="Function Group" ma:default="NA" ma:format="RadioButtons" ma:hidden="true" ma:internalName="FunctionGroup" ma:readOnly="false">
      <xsd:simpleType>
        <xsd:union memberTypes="dms:Text">
          <xsd:simpleType>
            <xsd:restriction base="dms:Choice">
              <xsd:enumeration value="NA"/>
            </xsd:restriction>
          </xsd:simpleType>
        </xsd:union>
      </xsd:simpleType>
    </xsd:element>
    <xsd:element name="Function" ma:index="30" nillable="true" ma:displayName="Function" ma:default="Intranet" ma:format="RadioButtons" ma:internalName="Function">
      <xsd:simpleType>
        <xsd:union memberTypes="dms:Text">
          <xsd:simpleType>
            <xsd:restriction base="dms:Choice">
              <xsd:enumeration value="Intranet"/>
            </xsd:restriction>
          </xsd:simpleType>
        </xsd:union>
      </xsd:simpleType>
    </xsd:element>
    <xsd:element name="Activity" ma:index="31" nillable="true" ma:displayName="Activity" ma:default="NA" ma:format="RadioButtons" ma:hidden="true" ma:internalName="Activity" ma:readOnly="false">
      <xsd:simpleType>
        <xsd:union memberTypes="dms:Text">
          <xsd:simpleType>
            <xsd:restriction base="dms:Choice">
              <xsd:enumeration value="NA"/>
            </xsd:restriction>
          </xsd:simpleType>
        </xsd:union>
      </xsd:simpleType>
    </xsd:element>
    <xsd:element name="Subactivity" ma:index="32" ma:displayName="Subactivity" ma:default="NA" ma:format="RadioButtons" ma:internalName="Subactivity" ma:readOnly="false">
      <xsd:simpleType>
        <xsd:union memberTypes="dms:Text">
          <xsd:simpleType>
            <xsd:restriction base="dms:Choice">
              <xsd:enumeration value="NA"/>
            </xsd:restriction>
          </xsd:simpleType>
        </xsd:union>
      </xsd:simpleType>
    </xsd:element>
    <xsd:element name="Project" ma:index="33" nillable="true" ma:displayName="Project" ma:default="NA" ma:format="RadioButtons" ma:hidden="true" ma:internalName="Project" ma:readOnly="false">
      <xsd:simpleType>
        <xsd:union memberTypes="dms:Text">
          <xsd:simpleType>
            <xsd:restriction base="dms:Choice">
              <xsd:enumeration value="NA"/>
            </xsd:restriction>
          </xsd:simpleType>
        </xsd:union>
      </xsd:simpleType>
    </xsd:element>
    <xsd:element name="Case" ma:index="34" nillable="true" ma:displayName="Case" ma:default="NA" ma:format="RadioButtons" ma:hidden="true" ma:internalName="Case" ma:readOnly="false">
      <xsd:simpleType>
        <xsd:union memberTypes="dms:Text">
          <xsd:simpleType>
            <xsd:restriction base="dms:Choice">
              <xsd:enumeration value="NA"/>
            </xsd:restriction>
          </xsd:simpleType>
        </xsd:union>
      </xsd:simpleType>
    </xsd:element>
    <xsd:element name="DocumentType" ma:index="35" ma:displayName="Document Type" ma:format="Dropdown" ma:internalName="DocumentType">
      <xsd:simpleType>
        <xsd:restriction base="dms:Choice">
          <xsd:enumeration value="Contract Agreement or Variation"/>
          <xsd:enumeration value="Correspondence"/>
          <xsd:enumeration value="Employment-related"/>
          <xsd:enumeration value="Financial-related"/>
          <xsd:enumeration value="Form"/>
          <xsd:enumeration value="Guideline (PPG or SOP)"/>
          <xsd:enumeration value="Image"/>
          <xsd:enumeration value="Manual"/>
          <xsd:enumeration value="Meeting-related"/>
          <xsd:enumeration value="Planning-related"/>
          <xsd:enumeration value="Policy"/>
          <xsd:enumeration value="Presentation"/>
          <xsd:enumeration value="Publication or Referential"/>
          <xsd:enumeration value="Purchasing-related"/>
          <xsd:enumeration value="Report"/>
          <xsd:enumeration value="Schedule or Roster or Register"/>
          <xsd:enumeration value="Specification"/>
          <xsd:enumeration value="Template"/>
        </xsd:restriction>
      </xsd:simpleType>
    </xsd:element>
    <xsd:element name="Key_x0020_Words" ma:index="36" nillable="true" ma:displayName="Key Words" ma:internalName="Key_x0020_Words">
      <xsd:complexType>
        <xsd:complexContent>
          <xsd:extension base="dms:MultiChoiceFillIn">
            <xsd:sequence>
              <xsd:element name="Value" maxOccurs="unbounded" minOccurs="0" nillable="true">
                <xsd:simpleType>
                  <xsd:union memberTypes="dms:Text">
                    <xsd:simpleType>
                      <xsd:restriction base="dms:Choice">
                        <xsd:enumeration value="Not yet defined"/>
                      </xsd:restriction>
                    </xsd:simpleType>
                  </xsd:union>
                </xsd:simpleType>
              </xsd:element>
            </xsd:sequence>
          </xsd:extension>
        </xsd:complexContent>
      </xsd:complexType>
    </xsd:element>
    <xsd:element name="CategoryName" ma:index="37" nillable="true" ma:displayName="Category Name" ma:default="NA" ma:format="RadioButtons" ma:hidden="true" ma:internalName="CategoryName" ma:readOnly="false">
      <xsd:simpleType>
        <xsd:union memberTypes="dms:Text">
          <xsd:simpleType>
            <xsd:restriction base="dms:Choice">
              <xsd:enumeration value="NA"/>
            </xsd:restriction>
          </xsd:simpleType>
        </xsd:union>
      </xsd:simpleType>
    </xsd:element>
    <xsd:element name="CategoryValue" ma:index="38" nillable="true" ma:displayName="Category Value" ma:default="NA" ma:format="RadioButtons" ma:hidden="true" ma:internalName="CategoryValue" ma:readOnly="false">
      <xsd:simpleType>
        <xsd:union memberTypes="dms:Text">
          <xsd:simpleType>
            <xsd:restriction base="dms:Choice">
              <xsd:enumeration value="NA"/>
            </xsd:restriction>
          </xsd:simpleType>
        </xsd:union>
      </xsd:simpleType>
    </xsd:element>
    <xsd:element name="Volume" ma:index="39" nillable="true" ma:displayName="Volume" ma:default="NA" ma:format="RadioButtons" ma:hidden="true" ma:internalName="Volume" ma:readOnly="false">
      <xsd:simpleType>
        <xsd:union memberTypes="dms:Text">
          <xsd:simpleType>
            <xsd:restriction base="dms:Choice">
              <xsd:enumeration value="NA"/>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3b9c54b-eb2b-47cb-b21f-bde99fd00c80" elementFormDefault="qualified">
    <xsd:import namespace="http://schemas.microsoft.com/office/2006/documentManagement/types"/>
    <xsd:import namespace="http://schemas.microsoft.com/office/infopath/2007/PartnerControls"/>
    <xsd:element name="Heading1" ma:index="40" nillable="true" ma:displayName="Heading 1" ma:internalName="Heading1">
      <xsd:simpleType>
        <xsd:restriction base="dms:Text">
          <xsd:maxLength value="255"/>
        </xsd:restriction>
      </xsd:simpleType>
    </xsd:element>
    <xsd:element name="Heading2" ma:index="41" nillable="true" ma:displayName="Heading 2" ma:internalName="Heading2">
      <xsd:simpleType>
        <xsd:restriction base="dms:Text">
          <xsd:maxLength value="255"/>
        </xsd:restriction>
      </xsd:simpleType>
    </xsd:element>
    <xsd:element name="Order0" ma:index="42" nillable="true" ma:displayName="Order" ma:decimals="1"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798d428-5dc6-426c-91a1-63cdca55e6a0" elementFormDefault="qualified">
    <xsd:import namespace="http://schemas.microsoft.com/office/2006/documentManagement/types"/>
    <xsd:import namespace="http://schemas.microsoft.com/office/infopath/2007/PartnerControls"/>
    <xsd:element name="Description0" ma:index="43" nillable="true" ma:displayName="Description" ma:internalName="Description0">
      <xsd:simpleType>
        <xsd:restriction base="dms:Note">
          <xsd:maxLength value="255"/>
        </xsd:restriction>
      </xsd:simpleType>
    </xsd:element>
    <xsd:element name="TypicalUse" ma:index="44" nillable="true" ma:displayName="Template Catagory" ma:format="Dropdown" ma:internalName="TypicalUse">
      <xsd:simpleType>
        <xsd:restriction base="dms:Choice">
          <xsd:enumeration value="Business Case."/>
          <xsd:enumeration value="Certificate."/>
          <xsd:enumeration value="Documents."/>
          <xsd:enumeration value="Form."/>
          <xsd:enumeration value="Leaflet."/>
          <xsd:enumeration value="Newsletter."/>
          <xsd:enumeration value="Publication."/>
          <xsd:enumeration value="Presentation."/>
          <xsd:enumeration value="Template."/>
          <xsd:enumeration value="Other."/>
          <xsd:enumeration value="Brochures, Posters and Signs."/>
          <xsd:enumeration value="Meeting Related."/>
          <xsd:enumeration value="Policies, Protocols and Guidelines."/>
          <xsd:enumeration value="Guides."/>
          <xsd:enumeration value="Map."/>
          <xsd:enumeration value="No Longer in use"/>
        </xsd:restriction>
      </xsd:simpleType>
    </xsd:element>
    <xsd:element name="Size" ma:index="45" nillable="true" ma:displayName="Size" ma:default="A4" ma:format="Dropdown" ma:internalName="Size">
      <xsd:simpleType>
        <xsd:restriction base="dms:Choice">
          <xsd:enumeration value="A0"/>
          <xsd:enumeration value="A1"/>
          <xsd:enumeration value="A2"/>
          <xsd:enumeration value="A3"/>
          <xsd:enumeration value="A4"/>
          <xsd:enumeration value="A5"/>
          <xsd:enumeration value="Other"/>
        </xsd:restriction>
      </xsd:simpleType>
    </xsd:element>
    <xsd:element name="Orientation" ma:index="46" nillable="true" ma:displayName="Orientation" ma:default="Landscape" ma:format="Dropdown" ma:internalName="Orientation">
      <xsd:simpleType>
        <xsd:restriction base="dms:Choice">
          <xsd:enumeration value="Landscape"/>
          <xsd:enumeration value="Portrait"/>
        </xsd:restriction>
      </xsd:simpleType>
    </xsd:element>
    <xsd:element name="Platform" ma:index="47" nillable="true" ma:displayName="Platform" ma:default="Word" ma:format="Dropdown" ma:internalName="Platform">
      <xsd:simpleType>
        <xsd:restriction base="dms:Choice">
          <xsd:enumeration value="Word"/>
          <xsd:enumeration value="PowerPoint"/>
          <xsd:enumeration value="Publisher"/>
          <xsd:enumeration value="Image"/>
        </xsd:restriction>
      </xsd:simpleType>
    </xsd:element>
    <xsd:element name="Language" ma:index="48" nillable="true" ma:displayName="Language" ma:default="English" ma:format="Dropdown" ma:internalName="Language">
      <xsd:simpleType>
        <xsd:restriction base="dms:Choice">
          <xsd:enumeration value="English"/>
          <xsd:enumeration value="Maori"/>
        </xsd:restriction>
      </xsd:simpleType>
    </xsd:element>
    <xsd:element name="FoldedSize" ma:index="49" nillable="true" ma:displayName="Final Size" ma:default="Original" ma:format="Dropdown" ma:internalName="FoldedSize">
      <xsd:simpleType>
        <xsd:restriction base="dms:Choice">
          <xsd:enumeration value="Original"/>
          <xsd:enumeration value="DL - 1/3 of A4"/>
          <xsd:enumeration value="A5 - 1/2 of A4"/>
        </xsd:restriction>
      </xsd:simpleType>
    </xsd:element>
    <xsd:element name="Sample" ma:index="50" nillable="true" ma:displayName="Template Sample" ma:format="Hyperlink" ma:internalName="Sample">
      <xsd:complexType>
        <xsd:complexContent>
          <xsd:extension base="dms:URL">
            <xsd:sequence>
              <xsd:element name="Url" type="dms:ValidUrl" minOccurs="0" nillable="true"/>
              <xsd:element name="Description" type="xsd:string" nillable="true"/>
            </xsd:sequence>
          </xsd:extension>
        </xsd:complexContent>
      </xsd:complexType>
    </xsd:element>
    <xsd:element name="Usecase" ma:index="51" nillable="true" ma:displayName="Use Case" ma:format="Hyperlink" ma:internalName="Useca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gregation_Status xmlns="4dea13f6-7919-455f-86e7-6cee2956a610">Normal</Aggregation_Status>
    <RecordID xmlns="4dea13f6-7919-455f-86e7-6cee2956a610">10585</RecordID>
    <Original_Document xmlns="4dea13f6-7919-455f-86e7-6cee2956a610" xsi:nil="true"/>
    <PRA_Date_1 xmlns="4dea13f6-7919-455f-86e7-6cee2956a610" xsi:nil="true"/>
    <Language xmlns="3798d428-5dc6-426c-91a1-63cdca55e6a0">English</Language>
    <Usecase xmlns="3798d428-5dc6-426c-91a1-63cdca55e6a0">
      <Url xsi:nil="true"/>
      <Description xsi:nil="true"/>
    </Usecase>
    <Know-How_Type xmlns="4dea13f6-7919-455f-86e7-6cee2956a610">NA</Know-How_Type>
    <Narrative xmlns="4dea13f6-7919-455f-86e7-6cee2956a610" xsi:nil="true"/>
    <Read_Only_Status xmlns="4dea13f6-7919-455f-86e7-6cee2956a610">Open</Read_Only_Status>
    <Function xmlns="e21cbe00-2104-4159-b9b9-bd54555d1bf2">Intranet</Function>
    <Volume xmlns="e21cbe00-2104-4159-b9b9-bd54555d1bf2">NA</Volume>
    <Project xmlns="e21cbe00-2104-4159-b9b9-bd54555d1bf2">NA</Project>
    <PRA_Type xmlns="4dea13f6-7919-455f-86e7-6cee2956a610">Doc</PRA_Type>
    <CategoryValue xmlns="e21cbe00-2104-4159-b9b9-bd54555d1bf2">NA</CategoryValue>
    <IconOverlay xmlns="http://schemas.microsoft.com/sharepoint/v4" xsi:nil="true"/>
    <DocumentType xmlns="e21cbe00-2104-4159-b9b9-bd54555d1bf2">Template</DocumentType>
    <Heading1 xmlns="f3b9c54b-eb2b-47cb-b21f-bde99fd00c80" xsi:nil="true"/>
    <Orientation xmlns="3798d428-5dc6-426c-91a1-63cdca55e6a0">Landscape</Orientation>
    <FunctionGroup xmlns="e21cbe00-2104-4159-b9b9-bd54555d1bf2">NA</FunctionGroup>
    <Activity xmlns="e21cbe00-2104-4159-b9b9-bd54555d1bf2">NA</Activity>
    <Size xmlns="3798d428-5dc6-426c-91a1-63cdca55e6a0">A4</Size>
    <PRA_Text_3 xmlns="4dea13f6-7919-455f-86e7-6cee2956a610" xsi:nil="true"/>
    <PRA_Date_2 xmlns="4dea13f6-7919-455f-86e7-6cee2956a610" xsi:nil="true"/>
    <PRA_Date_Trigger xmlns="4dea13f6-7919-455f-86e7-6cee2956a610" xsi:nil="true"/>
    <Order0 xmlns="f3b9c54b-eb2b-47cb-b21f-bde99fd00c80" xsi:nil="true"/>
    <Related_People xmlns="4dea13f6-7919-455f-86e7-6cee2956a610">
      <UserInfo>
        <DisplayName/>
        <AccountId xsi:nil="true"/>
        <AccountType/>
      </UserInfo>
    </Related_People>
    <CategoryName xmlns="e21cbe00-2104-4159-b9b9-bd54555d1bf2">NA</CategoryName>
    <Record_Type xmlns="4dea13f6-7919-455f-86e7-6cee2956a610">Normal</Record_Type>
    <Case xmlns="e21cbe00-2104-4159-b9b9-bd54555d1bf2">NA</Case>
    <Key_x0020_Words xmlns="e21cbe00-2104-4159-b9b9-bd54555d1bf2">
      <Value>2018</Value>
    </Key_x0020_Words>
    <Heading2 xmlns="f3b9c54b-eb2b-47cb-b21f-bde99fd00c80" xsi:nil="true"/>
    <Target_Audience xmlns="4dea13f6-7919-455f-86e7-6cee2956a610">Internal</Target_Audience>
    <Platform xmlns="3798d428-5dc6-426c-91a1-63cdca55e6a0">PowerPoint</Platform>
    <PRA_Text_2 xmlns="4dea13f6-7919-455f-86e7-6cee2956a610" xsi:nil="true"/>
    <PRA_Text_5 xmlns="4dea13f6-7919-455f-86e7-6cee2956a610" xsi:nil="true"/>
    <PRA_Date_3 xmlns="4dea13f6-7919-455f-86e7-6cee2956a610" xsi:nil="true"/>
    <TypicalUse xmlns="3798d428-5dc6-426c-91a1-63cdca55e6a0">Presentation.</TypicalUse>
    <Authoritative_Version xmlns="4dea13f6-7919-455f-86e7-6cee2956a610">false</Authoritative_Version>
    <PRA_Date_Disposal xmlns="4dea13f6-7919-455f-86e7-6cee2956a610" xsi:nil="true"/>
    <FoldedSize xmlns="3798d428-5dc6-426c-91a1-63cdca55e6a0">Original</FoldedSize>
    <Sample xmlns="3798d428-5dc6-426c-91a1-63cdca55e6a0">
      <Url>http://staffcentral.nhl.co.nz/ws/BrandPortal/IntranetDocs/Northland%20DHB%20-%20PowerPoint%20-%20CORPORATE.PNG</Url>
      <Description>Preview: Northland DHB - PowerPoint - CORPORATE</Description>
    </Sample>
    <Subactivity xmlns="e21cbe00-2104-4159-b9b9-bd54555d1bf2">NA</Subactivity>
    <PRA_Text_1 xmlns="4dea13f6-7919-455f-86e7-6cee2956a610" xsi:nil="true"/>
    <PRA_Text_4 xmlns="4dea13f6-7919-455f-86e7-6cee2956a610" xsi:nil="true"/>
    <Description0 xmlns="3798d428-5dc6-426c-91a1-63cdca55e6a0">Northland DHB - PowerPoint - CORPORATE</Description0>
  </documentManagement>
</p:properties>
</file>

<file path=customXml/itemProps1.xml><?xml version="1.0" encoding="utf-8"?>
<ds:datastoreItem xmlns:ds="http://schemas.openxmlformats.org/officeDocument/2006/customXml" ds:itemID="{E016770D-D168-4721-9A30-B7293F701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a13f6-7919-455f-86e7-6cee2956a610"/>
    <ds:schemaRef ds:uri="e21cbe00-2104-4159-b9b9-bd54555d1bf2"/>
    <ds:schemaRef ds:uri="f3b9c54b-eb2b-47cb-b21f-bde99fd00c80"/>
    <ds:schemaRef ds:uri="3798d428-5dc6-426c-91a1-63cdca55e6a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BE532-B264-4200-BB06-4F5D6BEEBE4C}">
  <ds:schemaRefs>
    <ds:schemaRef ds:uri="http://schemas.microsoft.com/sharepoint/v3/contenttype/forms"/>
  </ds:schemaRefs>
</ds:datastoreItem>
</file>

<file path=customXml/itemProps3.xml><?xml version="1.0" encoding="utf-8"?>
<ds:datastoreItem xmlns:ds="http://schemas.openxmlformats.org/officeDocument/2006/customXml" ds:itemID="{D7C942C5-9E27-4977-AC8D-4CCF02238535}">
  <ds:schemaRefs>
    <ds:schemaRef ds:uri="4dea13f6-7919-455f-86e7-6cee2956a610"/>
    <ds:schemaRef ds:uri="f3b9c54b-eb2b-47cb-b21f-bde99fd00c80"/>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sharepoint/v4"/>
    <ds:schemaRef ds:uri="http://purl.org/dc/elements/1.1/"/>
    <ds:schemaRef ds:uri="3798d428-5dc6-426c-91a1-63cdca55e6a0"/>
    <ds:schemaRef ds:uri="e21cbe00-2104-4159-b9b9-bd54555d1b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1047</TotalTime>
  <Words>522</Words>
  <Application>Microsoft Office PowerPoint</Application>
  <PresentationFormat>On-screen Show (4:3)</PresentationFormat>
  <Paragraphs>65</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vt:lpstr>
      <vt:lpstr>Northland DHB Corporate - COVER</vt:lpstr>
      <vt:lpstr>Northland DHB Corporate - PAGE</vt:lpstr>
      <vt:lpstr>Nau mai ki Te Poari Hauora o Te Tai Tokerau</vt:lpstr>
      <vt:lpstr>About Us</vt:lpstr>
      <vt:lpstr>Our Population</vt:lpstr>
      <vt:lpstr>Our Workforce</vt:lpstr>
      <vt:lpstr>Our Values</vt:lpstr>
      <vt:lpstr>Insights From Our Team</vt:lpstr>
      <vt:lpstr>Why Northland?</vt:lpstr>
      <vt:lpstr>Why Choose Northland DHB? </vt:lpstr>
      <vt:lpstr>Vocational Training</vt:lpstr>
      <vt:lpstr>Selection Criteria</vt:lpstr>
      <vt:lpstr>Application and Offer Dates</vt:lpstr>
      <vt:lpstr>Thank you</vt:lpstr>
    </vt:vector>
  </TitlesOfParts>
  <Company>_x0008_ᖘ]皤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Paula Douglas (NDHB)</cp:lastModifiedBy>
  <cp:revision>106</cp:revision>
  <cp:lastPrinted>2022-05-25T21:58:49Z</cp:lastPrinted>
  <dcterms:created xsi:type="dcterms:W3CDTF">2005-08-04T23:02:11Z</dcterms:created>
  <dcterms:modified xsi:type="dcterms:W3CDTF">2022-05-25T22:23:34Z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0x010100AAAAAAAAAAAAAAAAAAAAAAAAAAAAAA020065C72F6AF93EC24EA6C4DF2CEC9558E7</vt:lpwstr>
  </property>
  <property fmtid="{D5CDD505-2E9C-101B-9397-08002B2CF9AE}" pid="3" name="_ModerationStatus">
    <vt:lpwstr>0</vt:lpwstr>
  </property>
</Properties>
</file>