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01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5143500" type="screen16x9"/>
  <p:notesSz cx="6858000" cy="9144000"/>
  <p:embeddedFontLst>
    <p:embeddedFont>
      <p:font typeface="Proxima Nova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5177f162f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125177f162f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5177f162f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25177f162f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Arapuke forest trail..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5177f162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25177f162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5177f162f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25177f162f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5177f162f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25177f162f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5177f162f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25177f162f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5177f162f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25177f162f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5177f162f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125177f162f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5177f162f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25177f162f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5177f162f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125177f162f_2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5177f162f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25177f162f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177f162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125177f162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5177f162f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25177f162f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5177f162f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125177f162f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5177f162f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25177f162f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5177f162f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125177f162f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5177f162f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25177f162f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5177f162f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125177f162f_2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5177f162f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125177f162f_2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5177f16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5177f16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*NEW SLIDE*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5177f162f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125177f162f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5177f162f_2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125177f162f_2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5177f162f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25177f162f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Town centre - famous clock tower and surrounding park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5177f162f_2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25177f162f_2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25177f162f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125177f162f_2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Could insert photos from teaching here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5177f162f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25177f162f_2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5177f162f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125177f162f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For new photos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5177f162f_2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125177f162f_2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5177f162f_2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125177f162f_2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25177f162f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125177f162f_2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5177f162f_2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125177f162f_2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5177f162f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125177f162f_2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5177f162f_2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125177f162f_2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5177f162f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25177f162f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Esplanade gardens 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25177f162f_2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125177f162f_2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25177f162f_2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125177f162f_2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5177f162f_2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125177f162f_2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5177f162f_2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125177f162f_2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25177f162f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125177f162f_2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5177f162f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25177f162f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River trail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5177f162f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25177f162f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Biking by the river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5177f162f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125177f162f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Gorge trail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5177f162f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125177f162f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5177f162f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25177f162f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Arapuke forest trail..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2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5045700"/>
            <a:ext cx="9144000" cy="977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6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7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Midcentral District Health Board and Palmerston North City</a:t>
            </a:r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2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New Zealand's best kept secret</a:t>
            </a:r>
            <a:endParaRPr/>
          </a:p>
        </p:txBody>
      </p:sp>
      <p:pic>
        <p:nvPicPr>
          <p:cNvPr id="106" name="Google Shape;10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753"/>
            <a:ext cx="8229603" cy="4813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137160"/>
            <a:ext cx="7303770" cy="486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75" y="305753"/>
            <a:ext cx="8056845" cy="4531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588" y="126653"/>
            <a:ext cx="7368143" cy="4612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en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are we and what do we offer?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7"/>
          <p:cNvSpPr txBox="1">
            <a:spLocks noGrp="1"/>
          </p:cNvSpPr>
          <p:nvPr>
            <p:ph type="body" idx="1"/>
          </p:nvPr>
        </p:nvSpPr>
        <p:spPr>
          <a:xfrm>
            <a:off x="284850" y="1017725"/>
            <a:ext cx="8574300" cy="399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95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Palmerston North City is located in the heart of the Manawatū in the Lower North Island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7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95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beautiful Manawatū River runs through the city with a riverside walking path, an esplanade and lots of outdoor areas to enjoy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54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95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30 minutes to the beach and two hours to Wellington, ski-fields and only a little bit longer to multiple other great destinations (Hawkes bay, New Plymouth, Martinborough)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8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913" y="435330"/>
            <a:ext cx="7596157" cy="427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en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are we and what do we offer?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sp>
        <p:nvSpPr>
          <p:cNvPr id="178" name="Google Shape;17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Palmerston North boasts more </a:t>
            </a: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cafes and restaurants per 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of population than anywhere else in New Zealand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2018"/>
              <a:buNone/>
            </a:pPr>
            <a:endParaRPr sz="147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no traffic jams – getting to work is a breeze and heading out of town for the weekend even easier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Flat, perfect for biking or walking to work.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Airport, accommodation, gyms in close proximity to hospital → house buying opportunities!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0"/>
          <p:cNvPicPr preferRelativeResize="0"/>
          <p:nvPr/>
        </p:nvPicPr>
        <p:blipFill rotWithShape="1">
          <a:blip r:embed="rId3">
            <a:alphaModFix/>
          </a:blip>
          <a:srcRect r="16845"/>
          <a:stretch/>
        </p:blipFill>
        <p:spPr>
          <a:xfrm>
            <a:off x="210700" y="85377"/>
            <a:ext cx="4419600" cy="260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0"/>
          <p:cNvPicPr preferRelativeResize="0"/>
          <p:nvPr/>
        </p:nvPicPr>
        <p:blipFill rotWithShape="1">
          <a:blip r:embed="rId4">
            <a:alphaModFix/>
          </a:blip>
          <a:srcRect l="18415" r="-8"/>
          <a:stretch/>
        </p:blipFill>
        <p:spPr>
          <a:xfrm>
            <a:off x="4735300" y="85388"/>
            <a:ext cx="4185226" cy="260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4163" y="2812965"/>
            <a:ext cx="4064103" cy="2182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763" y="138915"/>
            <a:ext cx="7441627" cy="4865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088" y="137160"/>
            <a:ext cx="7163851" cy="4869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63" y="147184"/>
            <a:ext cx="7273688" cy="484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275" y="0"/>
            <a:ext cx="33456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0138"/>
            <a:ext cx="7955280" cy="4640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700" y="243406"/>
            <a:ext cx="8278599" cy="465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en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about the DHB and the hospital?</a:t>
            </a:r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600" cy="365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MidCentral DHB covers the area from Pekapeka in the south to Apiti in the north and from the Tasman Sea to the Pacific Ocean.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6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Palmerston North Hospital has 350 beds providing most clinical services with the exception of plastics, cardiothoracic and neurosurgery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2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Cancer Treatment Service is tertiary providing care to the region from Taranaki to Hawkes Bay which means a lot of really interesting pathology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en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about the DHB and the hospital?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22" name="Google Shape;222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about 160 SMOs and 170 house officers and registrars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6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a really collegial place to work - everyone knows each other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SMO's great to work with, becomes easy to phone specialties - you grow to know most of the people you contact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easy to get imaging scans organised in Palmerston North Hospital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en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runs can I do in PGY1 and PGY2</a:t>
            </a:r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695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95326"/>
              <a:buFont typeface="Arial"/>
              <a:buChar char="●"/>
            </a:pPr>
            <a:r>
              <a:rPr lang="en" sz="251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PGY 1 the following runs are available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95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Surgery, Orthopaedics, Urology, ENT/Ophthalmology, General Medicine, Geriatric Medicine, Respiratory and from Q4 Obstetrics and Gynaecology and Psychiatry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95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95326"/>
              <a:buFont typeface="Arial"/>
              <a:buChar char="●"/>
            </a:pPr>
            <a:r>
              <a:rPr lang="en" sz="251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PGY2+ you can also do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95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Education, </a:t>
            </a: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Imaging,Emergency 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Medicine, Paediatrics, Haematology, Radiation Oncology, Medical Oncology, Cardiology, Renal and community based attachments in General Practice, St John Ambulance and Hospice + </a:t>
            </a: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Inpatient P</a:t>
            </a:r>
            <a:r>
              <a:rPr lang="en-NZ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lliative Care</a:t>
            </a:r>
            <a:endParaRPr dirty="0">
              <a:highlight>
                <a:srgbClr val="FFFF00"/>
              </a:highlight>
            </a:endParaRPr>
          </a:p>
          <a:p>
            <a:pPr marL="887731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PGY3+ 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ICU SHO position and apply for Registrar roles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8108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en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should I put in my ACE application?</a:t>
            </a:r>
            <a:endParaRPr/>
          </a:p>
        </p:txBody>
      </p:sp>
      <p:sp>
        <p:nvSpPr>
          <p:cNvPr id="234" name="Google Shape;234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6048"/>
              <a:buNone/>
            </a:pPr>
            <a:r>
              <a:rPr lang="en" sz="246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 interested in being ranked for MidCentral DHB the following things are important to include in your application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Cover letter outlining why you want to come to Palmerston North and in particular any links you have to the city or region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CV should include information about you as a person – what you do in your spare time, previous employment (including holiday jobs) and other qualifications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DO NOT interview but we do welcome visits or phone calls if you would like to know more about us and to tell us more about yourself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would like to be considered for a part time position please contact: christine.wood@midcentraldhb.govt.nz to discuss further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en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else makes MidCentral special?</a:t>
            </a:r>
            <a:endParaRPr/>
          </a:p>
        </p:txBody>
      </p:sp>
      <p:sp>
        <p:nvSpPr>
          <p:cNvPr id="240" name="Google Shape;240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67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keen team of house-surgeons working to develop our teaching programme for PGY1 and PGY2s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4"/>
              <a:buNone/>
            </a:pPr>
            <a:endParaRPr sz="20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7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of the departments have robust teaching programmes as well so there are lots of learning opportunities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4"/>
              <a:buNone/>
            </a:pPr>
            <a:endParaRPr sz="38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7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interns who identify as Māori we have a Pre-Vocational Education </a:t>
            </a: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Supervisor who 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Māori</a:t>
            </a: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3579"/>
              <a:buNone/>
            </a:pPr>
            <a:endParaRPr sz="106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7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Trainee interns regularly learn here, lots of teaching/mentoring opportunities - adds a lot to the culture, makes us better doctors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8108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/>
              <a:buNone/>
            </a:pPr>
            <a:r>
              <a:rPr lang="en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else makes MidCentral special?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Incidence of susceptible malignant hyperthermia patients presenting for anaesthesia in the Manawatū-Horowhenua region is relatively high 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Large susceptible family, and partly because of this, testing for MH susceptibility was commenced at Massey University in 1978. 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Testing was subsequently taken over by the Palmerston North Hospital Anaesthetic Department in 1986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5975" y="243585"/>
            <a:ext cx="5662844" cy="4551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100"/>
              <a:t>Orientation </a:t>
            </a:r>
            <a:endParaRPr sz="3100"/>
          </a:p>
        </p:txBody>
      </p:sp>
      <p:sp>
        <p:nvSpPr>
          <p:cNvPr id="257" name="Google Shape;257;p53"/>
          <p:cNvSpPr txBox="1">
            <a:spLocks noGrp="1"/>
          </p:cNvSpPr>
          <p:nvPr>
            <p:ph type="body" idx="1"/>
          </p:nvPr>
        </p:nvSpPr>
        <p:spPr>
          <a:xfrm>
            <a:off x="311700" y="1017698"/>
            <a:ext cx="8520600" cy="376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5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64"/>
              <a:t>Week of learning, bonding with new colleagues</a:t>
            </a:r>
            <a:endParaRPr sz="2264"/>
          </a:p>
          <a:p>
            <a:pPr marL="457200" lvl="0" indent="-3615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64"/>
              <a:t>Meet education supervisors</a:t>
            </a:r>
            <a:endParaRPr sz="2264"/>
          </a:p>
          <a:p>
            <a:pPr marL="457200" lvl="0" indent="-3615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64"/>
              <a:t>Understanding prescribing</a:t>
            </a:r>
            <a:endParaRPr sz="2264"/>
          </a:p>
          <a:p>
            <a:pPr marL="457200" lvl="0" indent="-3615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64"/>
              <a:t>Common MET calls simulations</a:t>
            </a:r>
            <a:endParaRPr sz="2264"/>
          </a:p>
          <a:p>
            <a:pPr marL="457200" lvl="0" indent="-3615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64"/>
              <a:t>Vascular access with ultrasound</a:t>
            </a:r>
            <a:endParaRPr sz="2264"/>
          </a:p>
          <a:p>
            <a:pPr marL="457200" lvl="0" indent="-3615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64"/>
              <a:t>The Amazing Race - learn the hospital and its procedures</a:t>
            </a:r>
            <a:endParaRPr sz="2264"/>
          </a:p>
          <a:p>
            <a:pPr marL="457200" lvl="0" indent="-3615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64"/>
              <a:t>ATLS course</a:t>
            </a:r>
            <a:endParaRPr sz="2264"/>
          </a:p>
          <a:p>
            <a:pPr marL="457200" lvl="0" indent="-3615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64"/>
              <a:t>Shadow/buddy shifts</a:t>
            </a:r>
            <a:endParaRPr sz="2264"/>
          </a:p>
          <a:p>
            <a:pPr marL="457200" lvl="0" indent="-3615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64"/>
              <a:t>Tips from more senior house-surgeons, and registrars</a:t>
            </a:r>
            <a:endParaRPr sz="2264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250" y="0"/>
            <a:ext cx="76369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Region Specific Opportunity</a:t>
            </a:r>
            <a:endParaRPr/>
          </a:p>
        </p:txBody>
      </p:sp>
      <p:sp>
        <p:nvSpPr>
          <p:cNvPr id="263" name="Google Shape;263;p54"/>
          <p:cNvSpPr txBox="1">
            <a:spLocks noGrp="1"/>
          </p:cNvSpPr>
          <p:nvPr>
            <p:ph type="body" idx="1"/>
          </p:nvPr>
        </p:nvSpPr>
        <p:spPr>
          <a:xfrm>
            <a:off x="311700" y="1017700"/>
            <a:ext cx="8520600" cy="4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587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314" dirty="0"/>
              <a:t>Run specific</a:t>
            </a:r>
            <a:endParaRPr sz="4314" dirty="0"/>
          </a:p>
          <a:p>
            <a:pPr marL="914400" lvl="1" indent="-3242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170" dirty="0"/>
              <a:t>Lots of experience ascertained </a:t>
            </a:r>
            <a:r>
              <a:rPr lang="en" sz="3170" dirty="0" smtClean="0"/>
              <a:t>– </a:t>
            </a:r>
          </a:p>
          <a:p>
            <a:pPr marL="914400" lvl="1" indent="-3242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170" dirty="0" smtClean="0"/>
              <a:t>Lots </a:t>
            </a:r>
            <a:r>
              <a:rPr lang="en" sz="3170" dirty="0"/>
              <a:t>of registrar opportunities - easy to step </a:t>
            </a:r>
            <a:r>
              <a:rPr lang="en" sz="3170" dirty="0" smtClean="0"/>
              <a:t>up</a:t>
            </a:r>
            <a:endParaRPr lang="en" sz="3170" strike="sngStrike" dirty="0"/>
          </a:p>
          <a:p>
            <a:pPr marL="914400" lvl="1" indent="-3242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170" dirty="0" smtClean="0"/>
              <a:t>Great </a:t>
            </a:r>
            <a:r>
              <a:rPr lang="en" sz="3170" dirty="0"/>
              <a:t>place to do O&amp;G - with concomitant diploma</a:t>
            </a:r>
            <a:endParaRPr sz="3170" dirty="0"/>
          </a:p>
          <a:p>
            <a:pPr marL="914400" lvl="1" indent="-3242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170" dirty="0"/>
              <a:t>Great place to do Paediatrics - with concomitant diploma</a:t>
            </a:r>
            <a:endParaRPr sz="3170" dirty="0"/>
          </a:p>
          <a:p>
            <a:pPr marL="914400" lvl="1" indent="-3242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170" dirty="0"/>
              <a:t>ICU SHO job in third year provides amazing experience</a:t>
            </a:r>
            <a:endParaRPr sz="3170" dirty="0"/>
          </a:p>
          <a:p>
            <a:pPr marL="914400" lvl="1" indent="-3242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170" dirty="0"/>
              <a:t>E.D six month placements - very hands on</a:t>
            </a:r>
            <a:endParaRPr dirty="0"/>
          </a:p>
          <a:p>
            <a:pPr marL="914400" lvl="1" indent="-3242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170" dirty="0"/>
              <a:t>Medical Education House Officer position for those interested in </a:t>
            </a:r>
            <a:r>
              <a:rPr lang="en" sz="3170" dirty="0" smtClean="0"/>
              <a:t>teaching</a:t>
            </a:r>
          </a:p>
          <a:p>
            <a:pPr marL="914400" lvl="1" indent="-3242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170" dirty="0" smtClean="0"/>
              <a:t>Medicla Imaging House Officer position</a:t>
            </a:r>
            <a:endParaRPr sz="3170" dirty="0"/>
          </a:p>
          <a:p>
            <a:pPr marL="914400" lvl="1" indent="-3242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170" dirty="0" smtClean="0"/>
              <a:t>Lots </a:t>
            </a:r>
            <a:r>
              <a:rPr lang="en" sz="3170" dirty="0"/>
              <a:t>of practical opportunities - if you want them! </a:t>
            </a:r>
            <a:endParaRPr sz="16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 dirty="0"/>
              <a:t>Continued medical education funding</a:t>
            </a:r>
            <a:endParaRPr sz="4000" dirty="0"/>
          </a:p>
          <a:p>
            <a:pPr marL="914400" lvl="1" indent="-327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293" dirty="0"/>
              <a:t>Not too difficult to get access to courses if supported by educational supervisor and related to future vocational aspiration</a:t>
            </a:r>
            <a:endParaRPr sz="672"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210526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Weekly Education</a:t>
            </a:r>
            <a:endParaRPr/>
          </a:p>
        </p:txBody>
      </p:sp>
      <p:sp>
        <p:nvSpPr>
          <p:cNvPr id="269" name="Google Shape;269;p55"/>
          <p:cNvSpPr txBox="1">
            <a:spLocks noGrp="1"/>
          </p:cNvSpPr>
          <p:nvPr>
            <p:ph type="body" idx="1"/>
          </p:nvPr>
        </p:nvSpPr>
        <p:spPr>
          <a:xfrm>
            <a:off x="311700" y="954697"/>
            <a:ext cx="8520600" cy="368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319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/>
              <a:t>Wednesday and Friday one hour teaching from 12.30-1.30 in clinical lecture theatre → recently </a:t>
            </a:r>
            <a:r>
              <a:rPr lang="en" sz="2100" dirty="0" smtClean="0"/>
              <a:t>re-designed, RMO led</a:t>
            </a:r>
            <a:r>
              <a:rPr lang="en" sz="2100" dirty="0"/>
              <a:t>, simulations</a:t>
            </a:r>
            <a:endParaRPr sz="100" dirty="0"/>
          </a:p>
          <a:p>
            <a:pPr marL="457200" lvl="0" indent="-33197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/>
              <a:t>T.I teaching sessions - Monday - with simulation scenarios</a:t>
            </a:r>
            <a:endParaRPr sz="100" dirty="0"/>
          </a:p>
          <a:p>
            <a:pPr marL="457200" lvl="0" indent="-33197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/>
              <a:t>PGY2 specific teaching schedule aimed at setting you up for PGY3/Registrar positions</a:t>
            </a:r>
            <a:endParaRPr sz="100" dirty="0"/>
          </a:p>
          <a:p>
            <a:pPr marL="457200" lvl="0" indent="-33197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 smtClean="0"/>
              <a:t>Grand Rounds </a:t>
            </a:r>
            <a:r>
              <a:rPr lang="en" sz="2100" dirty="0"/>
              <a:t>for different specialties</a:t>
            </a:r>
            <a:endParaRPr sz="100" dirty="0"/>
          </a:p>
          <a:p>
            <a:pPr marL="457200" lvl="0" indent="-33197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/>
              <a:t>Department specific teaching and simulations e.g. in E.D, paeds, haematology etc. </a:t>
            </a:r>
            <a:endParaRPr sz="100" dirty="0"/>
          </a:p>
          <a:p>
            <a:pPr marL="457200" lvl="0" indent="-33197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/>
              <a:t>Medical Education House Officer position (0.5FTE)</a:t>
            </a:r>
            <a:endParaRPr sz="100" dirty="0"/>
          </a:p>
          <a:p>
            <a:pPr marL="457200" lvl="0" indent="-33197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/>
              <a:t>Library medical resources – online resources including MedMastery</a:t>
            </a:r>
            <a:endParaRPr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dirty="0" smtClean="0"/>
              <a:t>Cultural Teaching</a:t>
            </a:r>
            <a:endParaRPr dirty="0"/>
          </a:p>
        </p:txBody>
      </p:sp>
      <p:sp>
        <p:nvSpPr>
          <p:cNvPr id="275" name="Google Shape;275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Cultural competency course</a:t>
            </a:r>
            <a:endParaRPr sz="600"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 Tiriti o Waitangi training</a:t>
            </a:r>
            <a:endParaRPr sz="600"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Monthly block teaching</a:t>
            </a:r>
            <a:endParaRPr sz="600"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 Reo Māori language sessions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7"/>
          <p:cNvSpPr txBox="1">
            <a:spLocks noGrp="1"/>
          </p:cNvSpPr>
          <p:nvPr>
            <p:ph type="subTitle" idx="1"/>
          </p:nvPr>
        </p:nvSpPr>
        <p:spPr>
          <a:xfrm>
            <a:off x="510463" y="316645"/>
            <a:ext cx="8123100" cy="62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The new RMO space</a:t>
            </a:r>
            <a:endParaRPr/>
          </a:p>
        </p:txBody>
      </p:sp>
      <p:pic>
        <p:nvPicPr>
          <p:cNvPr id="281" name="Google Shape;28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25" y="207500"/>
            <a:ext cx="3730601" cy="27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7450" y="2437000"/>
            <a:ext cx="3450476" cy="258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5825" y="207500"/>
            <a:ext cx="3730601" cy="27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Protecting Wellbeing</a:t>
            </a:r>
            <a:endParaRPr/>
          </a:p>
        </p:txBody>
      </p:sp>
      <p:sp>
        <p:nvSpPr>
          <p:cNvPr id="289" name="Google Shape;289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Generally easy, can be arranged with RMO unit, depends on the run and the time of year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We run a ballot for Christmas and New Year leave to make leave applications equitable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Try and give more than 28 days notice to ensure the RMO unit can find </a:t>
            </a:r>
            <a:r>
              <a:rPr lang="en" dirty="0" smtClean="0"/>
              <a:t>cover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Intern Meetings during protected teaching time to touch base with PESs/MAU and voice issues/concerns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The Cafeteria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Great food with a range of options</a:t>
            </a:r>
          </a:p>
          <a:p>
            <a:pPr lvl="1"/>
            <a:r>
              <a:rPr lang="en-NZ" dirty="0" smtClean="0"/>
              <a:t>Three daily hot meal options</a:t>
            </a:r>
          </a:p>
          <a:p>
            <a:pPr lvl="1"/>
            <a:r>
              <a:rPr lang="en-NZ" dirty="0" smtClean="0"/>
              <a:t>Salads options</a:t>
            </a:r>
          </a:p>
          <a:p>
            <a:pPr lvl="1"/>
            <a:r>
              <a:rPr lang="en-NZ" dirty="0" smtClean="0"/>
              <a:t>Range of sandwiches</a:t>
            </a:r>
          </a:p>
          <a:p>
            <a:pPr lvl="1"/>
            <a:r>
              <a:rPr lang="en-NZ" dirty="0" smtClean="0"/>
              <a:t>Pies, sausage rolls, hot chips, wedges</a:t>
            </a:r>
          </a:p>
          <a:p>
            <a:pPr lvl="1"/>
            <a:r>
              <a:rPr lang="en-NZ" dirty="0" smtClean="0"/>
              <a:t>Themed food during special holidays</a:t>
            </a:r>
            <a:endParaRPr lang="en-NZ" dirty="0"/>
          </a:p>
          <a:p>
            <a:r>
              <a:rPr lang="en-NZ" dirty="0" smtClean="0"/>
              <a:t>Snack options</a:t>
            </a:r>
            <a:endParaRPr lang="en-NZ" dirty="0"/>
          </a:p>
          <a:p>
            <a:pPr lvl="1"/>
            <a:r>
              <a:rPr lang="en-NZ" dirty="0" smtClean="0"/>
              <a:t>Fruits including watermelon and rock melon when in season</a:t>
            </a:r>
          </a:p>
          <a:p>
            <a:pPr lvl="1"/>
            <a:r>
              <a:rPr lang="en-NZ" dirty="0" smtClean="0"/>
              <a:t>Slices, cakes, bliss balls</a:t>
            </a:r>
          </a:p>
          <a:p>
            <a:pPr lvl="1"/>
            <a:r>
              <a:rPr lang="en-NZ" dirty="0" smtClean="0"/>
              <a:t>Corn chips, nuts, popcorn, yoghurt</a:t>
            </a:r>
          </a:p>
          <a:p>
            <a:r>
              <a:rPr lang="en-NZ" dirty="0" smtClean="0"/>
              <a:t>Drinks</a:t>
            </a:r>
            <a:endParaRPr lang="en-NZ" dirty="0"/>
          </a:p>
          <a:p>
            <a:pPr lvl="1"/>
            <a:r>
              <a:rPr lang="en-NZ" dirty="0" smtClean="0"/>
              <a:t>Water</a:t>
            </a:r>
          </a:p>
          <a:p>
            <a:pPr lvl="1"/>
            <a:r>
              <a:rPr lang="en-NZ" dirty="0" smtClean="0"/>
              <a:t>Juices</a:t>
            </a:r>
          </a:p>
          <a:p>
            <a:pPr lvl="1"/>
            <a:r>
              <a:rPr lang="en-NZ" dirty="0" smtClean="0"/>
              <a:t>Fizzy Drinks</a:t>
            </a:r>
          </a:p>
          <a:p>
            <a:r>
              <a:rPr lang="en-NZ" dirty="0" smtClean="0"/>
              <a:t>Spacious</a:t>
            </a:r>
          </a:p>
          <a:p>
            <a:r>
              <a:rPr lang="en-NZ" dirty="0" smtClean="0"/>
              <a:t>You can order what you want on nights</a:t>
            </a:r>
            <a:endParaRPr lang="en-NZ" dirty="0"/>
          </a:p>
          <a:p>
            <a:pPr marL="596900" lvl="1" indent="0">
              <a:buNone/>
            </a:pPr>
            <a:endParaRPr lang="en-NZ" dirty="0" smtClean="0"/>
          </a:p>
          <a:p>
            <a:pPr lvl="1"/>
            <a:endParaRPr lang="en-NZ" dirty="0" smtClean="0"/>
          </a:p>
          <a:p>
            <a:pPr marL="596900" lvl="1" indent="0">
              <a:buNone/>
            </a:pPr>
            <a:endParaRPr lang="en-NZ" dirty="0" smtClean="0"/>
          </a:p>
          <a:p>
            <a:pPr marL="596900" lvl="1" indent="0">
              <a:buNone/>
            </a:pPr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/>
          </a:p>
          <a:p>
            <a:pPr marL="596900" lvl="1" indent="0">
              <a:buNone/>
            </a:pPr>
            <a:endParaRPr lang="en-NZ" dirty="0"/>
          </a:p>
          <a:p>
            <a:pPr lvl="1"/>
            <a:endParaRPr lang="en-NZ" dirty="0"/>
          </a:p>
          <a:p>
            <a:pPr marL="596900" lvl="1" indent="0">
              <a:buNone/>
            </a:pPr>
            <a:endParaRPr lang="en-NZ" dirty="0" smtClean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8974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75" y="696533"/>
            <a:ext cx="4561201" cy="423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900" y="579983"/>
            <a:ext cx="2454031" cy="245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9175" y="3112336"/>
            <a:ext cx="2550738" cy="191304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60"/>
          <p:cNvSpPr txBox="1">
            <a:spLocks noGrp="1"/>
          </p:cNvSpPr>
          <p:nvPr>
            <p:ph type="title" idx="4294967295"/>
          </p:nvPr>
        </p:nvSpPr>
        <p:spPr>
          <a:xfrm>
            <a:off x="311700" y="123860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lt1"/>
                </a:solidFill>
              </a:rPr>
              <a:t>SOCIAL LIFE!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900" y="216608"/>
            <a:ext cx="6280383" cy="471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550" y="164745"/>
            <a:ext cx="5458408" cy="481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Financially </a:t>
            </a:r>
            <a:endParaRPr/>
          </a:p>
        </p:txBody>
      </p:sp>
      <p:pic>
        <p:nvPicPr>
          <p:cNvPr id="319" name="Google Shape;319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1675" y="1277302"/>
            <a:ext cx="4680585" cy="2588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8"/>
          <p:cNvPicPr preferRelativeResize="0"/>
          <p:nvPr/>
        </p:nvPicPr>
        <p:blipFill rotWithShape="1">
          <a:blip r:embed="rId3">
            <a:alphaModFix/>
          </a:blip>
          <a:srcRect b="4896"/>
          <a:stretch/>
        </p:blipFill>
        <p:spPr>
          <a:xfrm>
            <a:off x="930100" y="0"/>
            <a:ext cx="728378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4"/>
          <p:cNvSpPr txBox="1">
            <a:spLocks noGrp="1"/>
          </p:cNvSpPr>
          <p:nvPr>
            <p:ph type="body" idx="1"/>
          </p:nvPr>
        </p:nvSpPr>
        <p:spPr>
          <a:xfrm>
            <a:off x="3887300" y="1152473"/>
            <a:ext cx="49449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Average cost of living vs Average pay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Financial optimization!!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25" name="Google Shape;32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25" y="296528"/>
            <a:ext cx="2672954" cy="4272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5"/>
          <p:cNvSpPr txBox="1">
            <a:spLocks noGrp="1"/>
          </p:cNvSpPr>
          <p:nvPr>
            <p:ph type="body" idx="1"/>
          </p:nvPr>
        </p:nvSpPr>
        <p:spPr>
          <a:xfrm>
            <a:off x="3442400" y="1017698"/>
            <a:ext cx="53898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/>
              <a:t>Waking up at 7am for 7 30 handover!!!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/>
              <a:t>Especially handy when you're on surgery </a:t>
            </a:r>
            <a:r>
              <a:rPr lang="en" b="1"/>
              <a:t>EVEN </a:t>
            </a:r>
            <a:r>
              <a:rPr lang="en"/>
              <a:t>if you live on the other side of town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>
                <a:highlight>
                  <a:schemeClr val="accent6"/>
                </a:highlight>
              </a:rPr>
              <a:t>P</a:t>
            </a:r>
            <a:r>
              <a:rPr lang="en"/>
              <a:t>aid parking at the hospital is pretty cheap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/>
              <a:t>It's 10 dollars per week for a guaranteed spot with within the hospital compound.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/>
              <a:t>Cannot stress this enough, seriously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endParaRPr/>
          </a:p>
        </p:txBody>
      </p:sp>
      <p:pic>
        <p:nvPicPr>
          <p:cNvPr id="331" name="Google Shape;33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600" y="257175"/>
            <a:ext cx="2788334" cy="462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37" name="Google Shape;337;p66"/>
          <p:cNvSpPr txBox="1">
            <a:spLocks noGrp="1"/>
          </p:cNvSpPr>
          <p:nvPr>
            <p:ph type="body" idx="1"/>
          </p:nvPr>
        </p:nvSpPr>
        <p:spPr>
          <a:xfrm>
            <a:off x="370025" y="974025"/>
            <a:ext cx="8520600" cy="394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u="sng"/>
              <a:t>Pros</a:t>
            </a:r>
            <a:r>
              <a:rPr lang="en"/>
              <a:t>: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Very easy city to live in - everything you need close by, zero hassle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Minimal traffic and minimal stress, easy to find parks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Collegial environment - nice colleagues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Food not too bad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Available housing market and easy renting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Teaching programme designed to help junior doctors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Good opportunities for clinical growth - easy to step up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Practical procedures easier to come by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New RMO unit with study area and sleeping area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Will prepare you well for other hospitals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Mentors who will look after you and teach you a lot - help is never far away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867" u="sng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600" u="sng"/>
              <a:t>I smile when I walk into work in the morning</a:t>
            </a:r>
            <a:endParaRPr sz="2600" u="sng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43" name="Google Shape;343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u="sng"/>
              <a:t>Cons</a:t>
            </a:r>
            <a:r>
              <a:rPr lang="en"/>
              <a:t>: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Poor use of technology in the hospital - a work in progress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No triaging system for pages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Using old paging system 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Nil med-chart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Result paper sign offs – but progress is being made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 process of formalizing PGY2 teaching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Not a bustling New Zealand city..but it's what you make of it.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Questions</a:t>
            </a:r>
            <a:endParaRPr/>
          </a:p>
        </p:txBody>
      </p:sp>
      <p:pic>
        <p:nvPicPr>
          <p:cNvPr id="349" name="Google Shape;349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63" y="1070885"/>
            <a:ext cx="7418590" cy="3851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BOOKS BASED ON PALMERSTON NORTH HOSPITAL</a:t>
            </a:r>
            <a:endParaRPr/>
          </a:p>
        </p:txBody>
      </p:sp>
      <p:pic>
        <p:nvPicPr>
          <p:cNvPr id="355" name="Google Shape;355;p69"/>
          <p:cNvPicPr preferRelativeResize="0"/>
          <p:nvPr/>
        </p:nvPicPr>
        <p:blipFill rotWithShape="1">
          <a:blip r:embed="rId3">
            <a:alphaModFix/>
          </a:blip>
          <a:srcRect t="9315" b="15800"/>
          <a:stretch/>
        </p:blipFill>
        <p:spPr>
          <a:xfrm>
            <a:off x="1215450" y="1034776"/>
            <a:ext cx="2707099" cy="385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90" y="1017706"/>
            <a:ext cx="2516326" cy="3851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43538"/>
            <a:ext cx="8229600" cy="311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562" y="0"/>
            <a:ext cx="73304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812" y="237837"/>
            <a:ext cx="7468538" cy="4667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988" y="137160"/>
            <a:ext cx="6498016" cy="486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1342</Words>
  <Application>Microsoft Office PowerPoint</Application>
  <PresentationFormat>On-screen Show (16:9)</PresentationFormat>
  <Paragraphs>174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Proxima Nova</vt:lpstr>
      <vt:lpstr>Arial</vt:lpstr>
      <vt:lpstr>Simple Light</vt:lpstr>
      <vt:lpstr>Spearmint</vt:lpstr>
      <vt:lpstr>Midcentral District Health Board and Palmerston North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we and what do we offer? </vt:lpstr>
      <vt:lpstr>PowerPoint Presentation</vt:lpstr>
      <vt:lpstr>Where are we and what do we offer?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the DHB and the hospital?</vt:lpstr>
      <vt:lpstr>What about the DHB and the hospital? </vt:lpstr>
      <vt:lpstr>What runs can I do in PGY1 and PGY2</vt:lpstr>
      <vt:lpstr>What should I put in my ACE application?</vt:lpstr>
      <vt:lpstr>What else makes MidCentral special?</vt:lpstr>
      <vt:lpstr>What else makes MidCentral special? </vt:lpstr>
      <vt:lpstr>PowerPoint Presentation</vt:lpstr>
      <vt:lpstr>Orientation </vt:lpstr>
      <vt:lpstr>Region Specific Opportunity</vt:lpstr>
      <vt:lpstr>Weekly Education</vt:lpstr>
      <vt:lpstr>Cultural Teaching</vt:lpstr>
      <vt:lpstr>PowerPoint Presentation</vt:lpstr>
      <vt:lpstr>Protecting Wellbeing</vt:lpstr>
      <vt:lpstr>The Cafeteria</vt:lpstr>
      <vt:lpstr>SOCIAL LIFE! </vt:lpstr>
      <vt:lpstr>PowerPoint Presentation</vt:lpstr>
      <vt:lpstr>PowerPoint Presentation</vt:lpstr>
      <vt:lpstr>Financially </vt:lpstr>
      <vt:lpstr>PowerPoint Presentation</vt:lpstr>
      <vt:lpstr>PowerPoint Presentation</vt:lpstr>
      <vt:lpstr>Summary</vt:lpstr>
      <vt:lpstr>Summary</vt:lpstr>
      <vt:lpstr>Questions</vt:lpstr>
      <vt:lpstr>BOOKS BASED ON PALMERSTON NORTH HOSPITAL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Midcentral District Health Board and Palmerston North City</dc:title>
  <dc:creator>Christine Wood</dc:creator>
  <cp:lastModifiedBy>Christine Wood</cp:lastModifiedBy>
  <cp:revision>4</cp:revision>
  <dcterms:modified xsi:type="dcterms:W3CDTF">2022-05-02T00:53:58Z</dcterms:modified>
</cp:coreProperties>
</file>