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3" r:id="rId6"/>
    <p:sldId id="265" r:id="rId7"/>
    <p:sldId id="262" r:id="rId8"/>
    <p:sldId id="266" r:id="rId9"/>
    <p:sldId id="268" r:id="rId10"/>
    <p:sldId id="270" r:id="rId11"/>
    <p:sldId id="271" r:id="rId12"/>
    <p:sldId id="272" r:id="rId13"/>
    <p:sldId id="273" r:id="rId14"/>
    <p:sldId id="280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814DD-2334-4E39-886C-237115581BFF}" type="datetimeFigureOut">
              <a:rPr lang="en-NZ" smtClean="0"/>
              <a:t>18/05/2022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E05B3-C1C7-4C0E-A5C0-4E0F38A6E5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197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Practical obstetric multi professional training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05B3-C1C7-4C0E-A5C0-4E0F38A6E5EA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111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05B3-C1C7-4C0E-A5C0-4E0F38A6E5EA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557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3D6E-46AD-43CA-B193-15B97C66A689}" type="datetimeFigureOut">
              <a:rPr lang="en-NZ" smtClean="0"/>
              <a:t>18/05/2022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7FCA-ADEA-46DF-9DE0-69BC69E2C28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93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3D6E-46AD-43CA-B193-15B97C66A689}" type="datetimeFigureOut">
              <a:rPr lang="en-NZ" smtClean="0"/>
              <a:t>18/05/2022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7FCA-ADEA-46DF-9DE0-69BC69E2C28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586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3D6E-46AD-43CA-B193-15B97C66A689}" type="datetimeFigureOut">
              <a:rPr lang="en-NZ" smtClean="0"/>
              <a:t>18/05/2022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7FCA-ADEA-46DF-9DE0-69BC69E2C28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419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3D6E-46AD-43CA-B193-15B97C66A689}" type="datetimeFigureOut">
              <a:rPr lang="en-NZ" smtClean="0"/>
              <a:t>18/05/2022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7FCA-ADEA-46DF-9DE0-69BC69E2C28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730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3D6E-46AD-43CA-B193-15B97C66A689}" type="datetimeFigureOut">
              <a:rPr lang="en-NZ" smtClean="0"/>
              <a:t>18/05/2022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7FCA-ADEA-46DF-9DE0-69BC69E2C28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383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3D6E-46AD-43CA-B193-15B97C66A689}" type="datetimeFigureOut">
              <a:rPr lang="en-NZ" smtClean="0"/>
              <a:t>18/05/2022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7FCA-ADEA-46DF-9DE0-69BC69E2C28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10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3D6E-46AD-43CA-B193-15B97C66A689}" type="datetimeFigureOut">
              <a:rPr lang="en-NZ" smtClean="0"/>
              <a:t>18/05/2022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7FCA-ADEA-46DF-9DE0-69BC69E2C28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968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3D6E-46AD-43CA-B193-15B97C66A689}" type="datetimeFigureOut">
              <a:rPr lang="en-NZ" smtClean="0"/>
              <a:t>18/05/2022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7FCA-ADEA-46DF-9DE0-69BC69E2C28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664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3D6E-46AD-43CA-B193-15B97C66A689}" type="datetimeFigureOut">
              <a:rPr lang="en-NZ" smtClean="0"/>
              <a:t>18/05/2022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7FCA-ADEA-46DF-9DE0-69BC69E2C28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641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3D6E-46AD-43CA-B193-15B97C66A689}" type="datetimeFigureOut">
              <a:rPr lang="en-NZ" smtClean="0"/>
              <a:t>18/05/2022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7FCA-ADEA-46DF-9DE0-69BC69E2C28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037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3D6E-46AD-43CA-B193-15B97C66A689}" type="datetimeFigureOut">
              <a:rPr lang="en-NZ" smtClean="0"/>
              <a:t>18/05/2022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7FCA-ADEA-46DF-9DE0-69BC69E2C28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834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53D6E-46AD-43CA-B193-15B97C66A689}" type="datetimeFigureOut">
              <a:rPr lang="en-NZ" smtClean="0"/>
              <a:t>18/05/2022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7FCA-ADEA-46DF-9DE0-69BC69E2C28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983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oebe.Bardoul@nmdhb.govt.nz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oretta.Matheson@nmdhb.govt.nz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hyperlink" Target="mailto:emma.halsey@nmdhb.govt.nz" TargetMode="External"/><Relationship Id="rId4" Type="http://schemas.openxmlformats.org/officeDocument/2006/relationships/hyperlink" Target="mailto:arriette.Dunphy@nmdhb.govt.n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XWFyqsK-1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CDcsfzRRIl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B94299D-5790-46DC-913E-C9A20F032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" b="21119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24874-D1F4-4073-A80D-CC62FA7E9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NZ" sz="5200" b="1" dirty="0">
                <a:solidFill>
                  <a:srgbClr val="FFFFFF"/>
                </a:solidFill>
              </a:rPr>
              <a:t>Nelson Hospital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58E62-ABE3-42AF-82AD-2A92CADFA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NZ" b="1" dirty="0">
                <a:solidFill>
                  <a:srgbClr val="FFFFFF"/>
                </a:solidFill>
              </a:rPr>
              <a:t>ACE Webinar 2022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45CCD8-5B32-4032-893E-39DCB3CD096C}"/>
              </a:ext>
            </a:extLst>
          </p:cNvPr>
          <p:cNvCxnSpPr>
            <a:cxnSpLocks/>
          </p:cNvCxnSpPr>
          <p:nvPr/>
        </p:nvCxnSpPr>
        <p:spPr>
          <a:xfrm>
            <a:off x="3540000" y="3917448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7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049DAB-505B-4F79-9EC0-F8DC1574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b="1" dirty="0"/>
              <a:t>T</a:t>
            </a:r>
            <a:r>
              <a:rPr lang="en-NZ" sz="4000" b="1" dirty="0"/>
              <a:t>hings to be aware of 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F930A-4C1B-4B0B-B07D-823F9C672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422" y="932688"/>
            <a:ext cx="6626577" cy="499262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000" b="0" i="0" u="none" strike="noStrike" dirty="0">
                <a:effectLst/>
              </a:rPr>
              <a:t>Some niche subspecialties not available in Nelson </a:t>
            </a:r>
            <a:endParaRPr lang="en-NZ" sz="2000" b="0" dirty="0">
              <a:effectLst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000" b="0" i="0" u="none" strike="noStrike" dirty="0">
                <a:effectLst/>
              </a:rPr>
              <a:t>Complex patients sometimes transferred to larger centres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000" b="0" i="0" u="none" strike="noStrike" dirty="0">
                <a:effectLst/>
              </a:rPr>
              <a:t>Some complex operations not done in Nelson Hospital  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000" b="0" i="0" u="none" strike="noStrike" dirty="0">
                <a:effectLst/>
              </a:rPr>
              <a:t>Small town lifestyle = minimal nightlife </a:t>
            </a:r>
            <a:endParaRPr lang="en-NZ" sz="20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000" b="0" i="0" u="none" strike="noStrike" dirty="0">
                <a:effectLst/>
              </a:rPr>
              <a:t>Smaller Māori </a:t>
            </a:r>
            <a:r>
              <a:rPr lang="en-NZ" sz="2000" dirty="0"/>
              <a:t>&amp; </a:t>
            </a:r>
            <a:r>
              <a:rPr lang="en-NZ" sz="2000" b="0" i="0" u="none" strike="noStrike" dirty="0">
                <a:effectLst/>
              </a:rPr>
              <a:t>Pasifika communities compared to other regions</a:t>
            </a:r>
            <a:endParaRPr lang="en-NZ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3ECF5-6BD0-488E-AAAC-034645E9F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327" y="6296025"/>
            <a:ext cx="19716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9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D861F1-F386-4A7D-A4BF-3BEB82DEB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64D6E-3BC1-4E73-B533-972A25AF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408153"/>
            <a:ext cx="10168128" cy="1315035"/>
          </a:xfrm>
        </p:spPr>
        <p:txBody>
          <a:bodyPr>
            <a:normAutofit/>
          </a:bodyPr>
          <a:lstStyle/>
          <a:p>
            <a:r>
              <a:rPr lang="en-NZ" sz="4000" b="1" dirty="0"/>
              <a:t>ACE applications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7136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6B2CC-8199-47E4-AD8D-47B54804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89" y="2646636"/>
            <a:ext cx="11003167" cy="33203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b="0" i="0" u="none" strike="noStrike" dirty="0">
                <a:effectLst/>
              </a:rPr>
              <a:t>Mandatory </a:t>
            </a:r>
            <a:r>
              <a:rPr lang="en-NZ" sz="1900" b="1" i="0" u="none" strike="noStrike" dirty="0">
                <a:solidFill>
                  <a:srgbClr val="92D050"/>
                </a:solidFill>
                <a:effectLst/>
              </a:rPr>
              <a:t>Nelson specific</a:t>
            </a:r>
            <a:r>
              <a:rPr lang="en-NZ" sz="1900" b="0" i="0" u="none" strike="noStrike" dirty="0">
                <a:solidFill>
                  <a:srgbClr val="92D050"/>
                </a:solidFill>
                <a:effectLst/>
              </a:rPr>
              <a:t> </a:t>
            </a:r>
            <a:r>
              <a:rPr lang="en-NZ" sz="1900" b="0" i="0" u="none" strike="noStrike" dirty="0">
                <a:effectLst/>
              </a:rPr>
              <a:t>cover letter </a:t>
            </a:r>
            <a:endParaRPr lang="en-NZ" sz="1900" b="0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b="0" i="0" u="none" strike="noStrike" dirty="0">
                <a:effectLst/>
              </a:rPr>
              <a:t>Interview strongly encouraged </a:t>
            </a:r>
            <a:endParaRPr lang="en-NZ" sz="1900" b="0" dirty="0">
              <a:effectLst/>
            </a:endParaRPr>
          </a:p>
          <a:p>
            <a:pPr marL="571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b="0" i="0" u="none" strike="noStrike" dirty="0">
                <a:effectLst/>
              </a:rPr>
              <a:t>Options for zoom or in person</a:t>
            </a:r>
            <a:endParaRPr lang="en-NZ" sz="1900" b="0" dirty="0">
              <a:effectLst/>
            </a:endParaRPr>
          </a:p>
          <a:p>
            <a:pPr marL="571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b="0" i="0" u="none" strike="noStrike" dirty="0">
                <a:effectLst/>
              </a:rPr>
              <a:t>Contact Loretta (RMO coordinator) to organise a time </a:t>
            </a:r>
            <a:endParaRPr lang="en-NZ" sz="1900" b="0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b="0" i="0" u="none" strike="noStrike" dirty="0">
                <a:effectLst/>
              </a:rPr>
              <a:t>Consideration of CV, ACE scoring and references </a:t>
            </a:r>
            <a:endParaRPr lang="en-NZ" sz="1900" b="0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b="0" i="0" u="none" strike="noStrike" dirty="0">
                <a:effectLst/>
              </a:rPr>
              <a:t>Connection to Nelson/</a:t>
            </a:r>
            <a:r>
              <a:rPr lang="en-NZ" sz="1900" b="0" i="0" u="none" strike="noStrike" dirty="0" err="1">
                <a:effectLst/>
              </a:rPr>
              <a:t>whānau</a:t>
            </a:r>
            <a:r>
              <a:rPr lang="en-NZ" sz="1900" b="0" i="0" u="none" strike="noStrike" dirty="0">
                <a:effectLst/>
              </a:rPr>
              <a:t> in the region </a:t>
            </a:r>
            <a:endParaRPr lang="en-NZ" sz="1900" b="0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b="0" i="0" u="none" strike="noStrike" dirty="0">
                <a:effectLst/>
              </a:rPr>
              <a:t>Very important to be able to work in a small team - being a team player is key! </a:t>
            </a:r>
            <a:br>
              <a:rPr lang="en-NZ" sz="1200" dirty="0"/>
            </a:br>
            <a:br>
              <a:rPr lang="en-NZ" sz="1700" dirty="0"/>
            </a:br>
            <a:endParaRPr lang="en-NZ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7C2B9-E2F9-49D1-96EB-9BEE13F76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325" y="6293848"/>
            <a:ext cx="19716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9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89996-9AEC-4614-ABF7-AA22924D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Workplace culture </a:t>
            </a:r>
          </a:p>
        </p:txBody>
      </p:sp>
      <p:sp>
        <p:nvSpPr>
          <p:cNvPr id="193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D8C2E-E0D0-4542-8847-7C2576C4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7" y="3035007"/>
            <a:ext cx="6590586" cy="33852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Fantastic!!</a:t>
            </a:r>
            <a:endParaRPr lang="en-US" b="0" dirty="0">
              <a:effectLst/>
            </a:endParaRP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The Free House (pub)</a:t>
            </a:r>
            <a:endParaRPr lang="en-US" b="0" dirty="0">
              <a:effectLst/>
            </a:endParaRP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Midwinter getaway </a:t>
            </a:r>
            <a:endParaRPr lang="en-US" b="0" dirty="0">
              <a:effectLst/>
            </a:endParaRP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NMDHB Ball </a:t>
            </a:r>
            <a:endParaRPr lang="en-US" b="0" dirty="0">
              <a:effectLst/>
            </a:endParaRP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Pizza night at Ros’s </a:t>
            </a:r>
            <a:endParaRPr lang="en-US" b="0" dirty="0">
              <a:effectLst/>
            </a:endParaRP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Social sports teams </a:t>
            </a:r>
            <a:endParaRPr lang="en-US" b="0" dirty="0">
              <a:effectLst/>
            </a:endParaRP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Onsite gym/pool for $3 per week</a:t>
            </a:r>
            <a:endParaRPr lang="en-US" b="0" dirty="0">
              <a:effectLst/>
            </a:endParaRP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Nelson lifestyle is unbeatable! </a:t>
            </a:r>
          </a:p>
          <a:p>
            <a:pPr marL="742950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Always people around who are keen for activities </a:t>
            </a:r>
          </a:p>
          <a:p>
            <a:pPr marL="742950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ffectLst/>
              </a:rPr>
              <a:t>Lots of UK doctors </a:t>
            </a:r>
            <a:r>
              <a:rPr lang="en-US" sz="1600" dirty="0"/>
              <a:t>who</a:t>
            </a:r>
            <a:r>
              <a:rPr lang="en-US" sz="1600" b="0" dirty="0">
                <a:effectLst/>
              </a:rPr>
              <a:t> are wanting to explore the region </a:t>
            </a:r>
          </a:p>
        </p:txBody>
      </p:sp>
      <p:pic>
        <p:nvPicPr>
          <p:cNvPr id="3074" name="Picture 2" descr="Silhouette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19797D1F-736B-440E-BCEA-26AAB880FC6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 bwMode="auto">
          <a:xfrm>
            <a:off x="7684006" y="10"/>
            <a:ext cx="4507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BFECF6-3B5C-4ECC-BD66-9ABB1740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‘The Golden Triangle’ 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ap&#10;&#10;Description automatically generated">
            <a:extLst>
              <a:ext uri="{FF2B5EF4-FFF2-40B4-BE49-F238E27FC236}">
                <a16:creationId xmlns:a16="http://schemas.microsoft.com/office/drawing/2014/main" id="{231ED6AD-1A30-4F45-AACB-4E6FB3B61A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996658" y="640080"/>
            <a:ext cx="6529892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550A19-45AB-4201-A9CE-1FB17D08238A}"/>
              </a:ext>
            </a:extLst>
          </p:cNvPr>
          <p:cNvSpPr/>
          <p:nvPr/>
        </p:nvSpPr>
        <p:spPr>
          <a:xfrm rot="5400000">
            <a:off x="6209363" y="870943"/>
            <a:ext cx="5385733" cy="5120307"/>
          </a:xfrm>
          <a:prstGeom prst="triangl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212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1549A27-BAD8-43F2-BEEE-E273960FF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022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5B25F-BFFF-4062-8204-1A36A1551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69" y="364435"/>
            <a:ext cx="3822189" cy="653332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Tramping/walking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Mountain biking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Running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Swimming: Ocean, river or pool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Sailing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Kite/Wind Surfing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Fishing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Skiing/Snow boarding 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Kayaking/waka ama/SUP 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Go to the beach! 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Sports teams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Wineries 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Brunch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Climbing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Thriving art community</a:t>
            </a:r>
          </a:p>
          <a:p>
            <a:pPr indent="-228600">
              <a:buSzPts val="15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And so much more……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97584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68C820A4-D71A-47F1-B02A-6512FB52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176" y="643467"/>
            <a:ext cx="495824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E03B66B-606A-47E6-BC6F-E24245C35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1510771"/>
            <a:ext cx="5291667" cy="38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85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190E638-9790-441F-BDD8-822B1D3A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9" y="175337"/>
            <a:ext cx="6989349" cy="65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52FABB5-C92D-412D-82AD-AF7D1D72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39" y="175336"/>
            <a:ext cx="4431943" cy="31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E3509F23-5B3E-46F5-80FE-5DD4BC14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38" y="3494561"/>
            <a:ext cx="4431943" cy="31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7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35A223C-6639-4C73-BCFD-38EE1831E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" r="-2" b="-2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E823CE22-78CE-42E6-AA87-3FDDE96DA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r="-2" b="-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8FE2EAD-529C-4018-B503-CC51AA7A0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" b="2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71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2" name="Rectangle 1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F8DD7F8D-15B8-48E0-A0DB-FD2D78349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r="53990" b="2"/>
          <a:stretch/>
        </p:blipFill>
        <p:spPr bwMode="auto">
          <a:xfrm>
            <a:off x="838199" y="557188"/>
            <a:ext cx="4181917" cy="57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0AE4A83C-04E0-4E27-A375-F25DE7171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4" r="3" b="1380"/>
          <a:stretch/>
        </p:blipFill>
        <p:spPr bwMode="auto">
          <a:xfrm>
            <a:off x="5186775" y="557188"/>
            <a:ext cx="6167025" cy="27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22008B8-FECB-4B3B-9AE7-003BFF586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8" r="3" b="12458"/>
          <a:stretch/>
        </p:blipFill>
        <p:spPr bwMode="auto">
          <a:xfrm>
            <a:off x="5186774" y="3514851"/>
            <a:ext cx="6167025" cy="27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81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6" name="Rectangle 7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6F239A70-E8A6-48D7-8E23-98CB118CC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r="22950" b="-2"/>
          <a:stretch/>
        </p:blipFill>
        <p:spPr bwMode="auto">
          <a:xfrm>
            <a:off x="838199" y="557188"/>
            <a:ext cx="3462131" cy="57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E2626455-5299-4A81-8011-FFBC64DD3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r="19325" b="-2"/>
          <a:stretch/>
        </p:blipFill>
        <p:spPr bwMode="auto">
          <a:xfrm>
            <a:off x="4459582" y="557188"/>
            <a:ext cx="3295096" cy="57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CC43E968-D647-4D4E-B8CA-BA7040245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6" r="26002" b="-1"/>
          <a:stretch/>
        </p:blipFill>
        <p:spPr bwMode="auto">
          <a:xfrm>
            <a:off x="7913930" y="557188"/>
            <a:ext cx="3439859" cy="57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6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1EA157-02DD-42B8-8248-CD2A4A8264F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07D575-DB44-44CC-874F-EDABC3C2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Kia </a:t>
            </a:r>
            <a:r>
              <a:rPr lang="en-US" sz="4000" b="1" dirty="0" err="1">
                <a:solidFill>
                  <a:srgbClr val="FFFFFF"/>
                </a:solidFill>
              </a:rPr>
              <a:t>ora</a:t>
            </a:r>
            <a:r>
              <a:rPr lang="en-US" sz="4000" b="1" dirty="0">
                <a:solidFill>
                  <a:srgbClr val="FFFFFF"/>
                </a:solidFill>
              </a:rPr>
              <a:t>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B4CFD-B467-46E3-835F-1D31FF49C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526300"/>
            <a:ext cx="10165218" cy="2588458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Loretta Matheson – RMO clinical lead 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Harriette Dunphy – PGY1 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Emma Halsey – PGY1 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Phoebe Bardoul – PGY1 </a:t>
            </a:r>
          </a:p>
        </p:txBody>
      </p:sp>
    </p:spTree>
    <p:extLst>
      <p:ext uri="{BB962C8B-B14F-4D97-AF65-F5344CB8AC3E}">
        <p14:creationId xmlns:p14="http://schemas.microsoft.com/office/powerpoint/2010/main" val="934309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2ED80E6-9F60-487A-8EFA-D68623DC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Get in touch!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076EE9-FA74-495D-BA03-E2C0E7AA8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702440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Loretta (RMO coordinator) - </a:t>
            </a:r>
            <a:r>
              <a:rPr lang="en-US" sz="2000" u="sng" dirty="0"/>
              <a:t>L</a:t>
            </a:r>
            <a:r>
              <a:rPr lang="en-US" sz="2000" b="0" i="0" u="sng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oretta.Matheson@nmdhb.govt.nz</a:t>
            </a:r>
            <a:r>
              <a:rPr lang="en-US" sz="2000" b="0" i="0" u="none" strike="noStrike" dirty="0">
                <a:effectLst/>
              </a:rPr>
              <a:t> </a:t>
            </a:r>
            <a:endParaRPr lang="en-US" sz="2000" dirty="0"/>
          </a:p>
          <a:p>
            <a:pPr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Phoebe - </a:t>
            </a:r>
            <a:r>
              <a:rPr lang="en-US" sz="2000" u="sng" dirty="0"/>
              <a:t>P</a:t>
            </a:r>
            <a:r>
              <a:rPr lang="en-US" sz="2000" b="0" i="0" u="sng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hoebe.Bardoul@nmdhb.govt.nz</a:t>
            </a:r>
            <a:r>
              <a:rPr lang="en-US" sz="2000" b="0" i="0" u="none" strike="noStrike" dirty="0">
                <a:effectLst/>
              </a:rPr>
              <a:t> </a:t>
            </a:r>
            <a:endParaRPr lang="en-US" sz="2000" b="0" dirty="0">
              <a:effectLst/>
            </a:endParaRPr>
          </a:p>
          <a:p>
            <a:pPr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Harriette - </a:t>
            </a:r>
            <a:r>
              <a:rPr lang="en-US" sz="2000" u="sng" dirty="0"/>
              <a:t>H</a:t>
            </a:r>
            <a:r>
              <a:rPr lang="en-US" sz="2000" b="0" i="0" u="sng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arriette.Dunphy@nmdhb.govt.nz</a:t>
            </a:r>
            <a:endParaRPr lang="en-US" sz="2000" b="0" dirty="0">
              <a:effectLst/>
            </a:endParaRPr>
          </a:p>
          <a:p>
            <a:pPr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Emma - </a:t>
            </a:r>
            <a:r>
              <a:rPr lang="en-US" sz="2000" u="sng" dirty="0"/>
              <a:t>E</a:t>
            </a:r>
            <a:r>
              <a:rPr lang="en-US" sz="2000" b="0" i="0" u="sng" strike="noStrike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mma.Halsey@nmdhb.govt.nz</a:t>
            </a:r>
            <a:r>
              <a:rPr lang="en-US" sz="2000" b="0" i="0" u="none" strike="noStrike" dirty="0">
                <a:effectLst/>
              </a:rPr>
              <a:t> </a:t>
            </a:r>
            <a:endParaRPr lang="en-US" sz="2000" b="0" dirty="0">
              <a:effectLst/>
            </a:endParaRPr>
          </a:p>
        </p:txBody>
      </p:sp>
      <p:pic>
        <p:nvPicPr>
          <p:cNvPr id="13" name="Picture 2" descr="A person standing on a hill with the sun setting behind them&#10;&#10;Description automatically generated with low confidence">
            <a:extLst>
              <a:ext uri="{FF2B5EF4-FFF2-40B4-BE49-F238E27FC236}">
                <a16:creationId xmlns:a16="http://schemas.microsoft.com/office/drawing/2014/main" id="{D62A7480-8C03-4D9F-8C54-B966B2460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r="-1" b="873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2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B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FC70704-2654-4DE7-AAD4-20F86E4EA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0325" y="6293848"/>
            <a:ext cx="19716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9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1E44D-BD3F-41B2-A767-2AA56CCA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967727"/>
            <a:ext cx="10506455" cy="7947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NMDHB recruitment video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2B2E3-E6EA-4F95-83DA-EE6545615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4928623"/>
            <a:ext cx="5805133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Careers at Nelson Marlborough Health – YouTube</a:t>
            </a:r>
            <a:r>
              <a:rPr lang="en-US" sz="2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95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B6D861F1-F386-4A7D-A4BF-3BEB82DEB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28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8E530-CF9D-44B9-BE63-480EDE5D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408153"/>
            <a:ext cx="10168128" cy="1315035"/>
          </a:xfrm>
        </p:spPr>
        <p:txBody>
          <a:bodyPr>
            <a:normAutofit/>
          </a:bodyPr>
          <a:lstStyle/>
          <a:p>
            <a:r>
              <a:rPr lang="en-NZ" sz="4000" b="1" dirty="0"/>
              <a:t>Nelson Hospital </a:t>
            </a: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7136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94A9-A430-465F-82EC-2EB8A88E7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68" y="2550178"/>
            <a:ext cx="10168128" cy="3169269"/>
          </a:xfrm>
        </p:spPr>
        <p:txBody>
          <a:bodyPr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1900" b="0" i="0" u="none" strike="noStrike" dirty="0">
                <a:effectLst/>
              </a:rPr>
              <a:t>NMDHB includes Nelson and Wairau Hospital </a:t>
            </a:r>
            <a:endParaRPr lang="en-NZ" sz="19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1900" b="0" i="0" u="none" strike="noStrike" dirty="0">
                <a:effectLst/>
              </a:rPr>
              <a:t>140 bed, base hospital for the region </a:t>
            </a:r>
            <a:endParaRPr lang="en-NZ" sz="19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1900" b="0" i="0" u="none" strike="noStrike" dirty="0">
                <a:effectLst/>
              </a:rPr>
              <a:t>Nelson city population ~53,000</a:t>
            </a:r>
            <a:endParaRPr lang="en-NZ" sz="19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1900" b="0" i="0" u="none" strike="noStrike" dirty="0">
                <a:effectLst/>
              </a:rPr>
              <a:t>Services a population of over 100,000</a:t>
            </a:r>
            <a:endParaRPr lang="en-NZ" sz="19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1900" b="0" i="0" u="none" strike="noStrike" dirty="0">
                <a:effectLst/>
              </a:rPr>
              <a:t>Nearby hospitals include Wairau (Blenheim), Grey Base (Greymouth), Wellington and Christchurch </a:t>
            </a:r>
            <a:endParaRPr lang="en-NZ" sz="19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1900" b="0" i="0" u="none" strike="noStrike" dirty="0">
                <a:effectLst/>
              </a:rPr>
              <a:t>Teaching hospital </a:t>
            </a:r>
            <a:endParaRPr lang="en-NZ" sz="19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1900" b="0" i="0" u="none" strike="noStrike" dirty="0">
                <a:effectLst/>
              </a:rPr>
              <a:t>New hospital in the pipeline! </a:t>
            </a:r>
            <a:endParaRPr lang="en-NZ" sz="1900" b="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07582-38A9-4B48-88B3-FF5303A5F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325" y="6320481"/>
            <a:ext cx="19716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6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5B616-2430-4B80-9F60-A94FA02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NZ" sz="4000" b="1" dirty="0"/>
              <a:t>RMO Information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3E405-7D69-406E-9691-8F4DB6424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09" y="2164207"/>
            <a:ext cx="10725487" cy="4498951"/>
          </a:xfrm>
        </p:spPr>
        <p:txBody>
          <a:bodyPr>
            <a:normAutofit lnSpcReduction="10000"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1800" b="0" i="0" u="none" strike="noStrike" dirty="0">
                <a:effectLst/>
              </a:rPr>
              <a:t>12 PGY1 positions available  </a:t>
            </a:r>
            <a:endParaRPr lang="en-NZ" sz="18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1800" b="0" i="0" u="none" strike="noStrike" dirty="0">
                <a:effectLst/>
              </a:rPr>
              <a:t>46 House Officers total, 32 Registrars (training and non-training)</a:t>
            </a:r>
            <a:endParaRPr lang="en-NZ" sz="18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NZ" sz="1800" b="0" i="0" u="none" strike="noStrike" dirty="0">
                <a:effectLst/>
              </a:rPr>
              <a:t>PGY1 runs</a:t>
            </a:r>
            <a:endParaRPr lang="en-NZ" sz="1800" b="0" dirty="0">
              <a:effectLst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NZ" sz="1800" b="0" i="0" u="none" strike="noStrike" dirty="0">
                <a:effectLst/>
              </a:rPr>
              <a:t>General Medicine (4), General Surgery (3)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NZ" sz="1800" b="0" i="0" u="none" strike="noStrike" dirty="0">
                <a:effectLst/>
              </a:rPr>
              <a:t>Urology, ENT, Gynae/Ophthalmology, Orthopaedics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1800" b="0" i="0" u="none" strike="noStrike" dirty="0">
                <a:effectLst/>
              </a:rPr>
              <a:t>Cardiology, AT&amp;R 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NZ" sz="1800" b="0" i="0" u="none" strike="noStrike" dirty="0">
                <a:effectLst/>
              </a:rPr>
              <a:t>PGY2 runs</a:t>
            </a:r>
            <a:endParaRPr lang="en-NZ" sz="1800" b="0" dirty="0">
              <a:effectLst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NZ" sz="1800" b="0" i="0" u="none" strike="noStrike" dirty="0">
                <a:effectLst/>
              </a:rPr>
              <a:t>O&amp;G diploma, Paediatric diploma (6 months)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NZ" sz="1800" b="0" i="0" u="none" strike="noStrike" dirty="0">
                <a:effectLst/>
              </a:rPr>
              <a:t>ED (6 months)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NZ" sz="1800" b="0" i="0" u="none" strike="noStrike" dirty="0">
                <a:effectLst/>
              </a:rPr>
              <a:t>Inpatient psychiatry, Psychogeriatrics 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NZ" sz="1800" b="0" i="0" u="none" strike="noStrike" dirty="0">
                <a:effectLst/>
              </a:rPr>
              <a:t>Anaesthetics 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NZ" sz="1800" b="0" i="0" u="none" strike="noStrike" dirty="0">
                <a:effectLst/>
              </a:rPr>
              <a:t>Community: Hospice, GP, Community </a:t>
            </a:r>
            <a:r>
              <a:rPr lang="en-NZ" sz="1800" dirty="0"/>
              <a:t>P</a:t>
            </a:r>
            <a:r>
              <a:rPr lang="en-NZ" sz="1800" b="0" i="0" u="none" strike="noStrike" dirty="0">
                <a:effectLst/>
              </a:rPr>
              <a:t>sychiatry, Urgent care 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NZ" sz="1800" b="0" i="0" u="none" strike="noStrike" dirty="0">
                <a:effectLst/>
              </a:rPr>
              <a:t>Relief: Medical, Surgical, General </a:t>
            </a:r>
          </a:p>
          <a:p>
            <a:pPr marL="457200" lvl="1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NZ" sz="1800" i="0" u="none" strike="noStrike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NZ" sz="1800" b="0" i="0" u="none" strike="noStrike" dirty="0">
                <a:effectLst/>
              </a:rPr>
              <a:t>Pay scales: Non Urban, Category D</a:t>
            </a:r>
            <a:endParaRPr lang="en-NZ" sz="1800" b="0" dirty="0">
              <a:effectLst/>
            </a:endParaRPr>
          </a:p>
          <a:p>
            <a:pPr marL="0" indent="0">
              <a:buNone/>
            </a:pPr>
            <a:endParaRPr lang="en-NZ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BFBB8-7519-4FF2-9C72-D82443AE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325" y="6296025"/>
            <a:ext cx="19716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4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5B616-2430-4B80-9F60-A94FA02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NZ" sz="4000" b="1" dirty="0"/>
              <a:t>RMO Extras 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3E405-7D69-406E-9691-8F4DB6424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50" y="2221992"/>
            <a:ext cx="11095758" cy="4352174"/>
          </a:xfrm>
        </p:spPr>
        <p:txBody>
          <a:bodyPr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NZ" sz="1800" b="0" i="0" u="none" strike="noStrike" dirty="0">
                <a:effectLst/>
              </a:rPr>
              <a:t>Admission shifts </a:t>
            </a:r>
            <a:endParaRPr lang="en-NZ" sz="18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NZ" sz="1800" b="0" i="0" u="none" strike="noStrike" dirty="0">
                <a:effectLst/>
              </a:rPr>
              <a:t>Shift flexibility/able to request weekends off in advance</a:t>
            </a:r>
            <a:endParaRPr lang="en-NZ" sz="18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NZ" sz="1800" b="0" i="0" u="none" strike="noStrike" dirty="0">
                <a:effectLst/>
              </a:rPr>
              <a:t>Back up roster available  </a:t>
            </a:r>
            <a:endParaRPr lang="en-NZ" sz="18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NZ" sz="1800" b="0" i="0" u="none" strike="noStrike" dirty="0">
                <a:effectLst/>
              </a:rPr>
              <a:t>Able to get remote access from home </a:t>
            </a:r>
            <a:endParaRPr lang="en-NZ" sz="18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NZ" sz="1800" b="0" i="0" u="none" strike="noStrike" dirty="0">
                <a:effectLst/>
              </a:rPr>
              <a:t>6% matched employer contribution to </a:t>
            </a:r>
            <a:r>
              <a:rPr lang="en-NZ" sz="1800" b="0" i="0" u="none" strike="noStrike" dirty="0" err="1">
                <a:effectLst/>
              </a:rPr>
              <a:t>kiwisaver</a:t>
            </a:r>
            <a:r>
              <a:rPr lang="en-NZ" sz="1800" b="0" i="0" u="none" strike="noStrike" dirty="0">
                <a:effectLst/>
              </a:rPr>
              <a:t>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NZ" sz="1800" b="0" i="0" u="none" strike="noStrike" dirty="0">
                <a:effectLst/>
              </a:rPr>
              <a:t>1 long day per week </a:t>
            </a:r>
            <a:endParaRPr lang="en-NZ" sz="1800" b="0" dirty="0">
              <a:effectLst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NZ" sz="1800" b="0" i="0" u="none" strike="noStrike" dirty="0">
                <a:effectLst/>
              </a:rPr>
              <a:t>Do not work a long day either side of weekend worked 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NZ" sz="1800" b="0" i="0" u="none" strike="noStrike" dirty="0">
                <a:effectLst/>
              </a:rPr>
              <a:t>Weekdays after hours = one medical/surgical HO, one O&amp;G/</a:t>
            </a:r>
            <a:r>
              <a:rPr lang="en-NZ" sz="1800" b="0" i="0" u="none" strike="noStrike" dirty="0" err="1">
                <a:effectLst/>
              </a:rPr>
              <a:t>paeds</a:t>
            </a:r>
            <a:r>
              <a:rPr lang="en-NZ" sz="1800" b="0" i="0" u="none" strike="noStrike" dirty="0">
                <a:effectLst/>
              </a:rPr>
              <a:t> HO (plus two admitting HO) 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NZ" sz="1800" b="0" i="0" u="none" strike="noStrike" dirty="0">
                <a:effectLst/>
              </a:rPr>
              <a:t>3 weekends per run</a:t>
            </a:r>
            <a:endParaRPr lang="en-NZ" sz="1800" b="0" dirty="0">
              <a:effectLst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NZ" sz="1800" b="0" i="0" u="none" strike="noStrike" dirty="0">
                <a:effectLst/>
              </a:rPr>
              <a:t>Work one long day and one short day in a weekend 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NZ" sz="1800" b="0" i="0" u="none" strike="noStrike" dirty="0">
                <a:effectLst/>
              </a:rPr>
              <a:t>Weekend after hours = one medical HO, one surgical HO, one O&amp;G/</a:t>
            </a:r>
            <a:r>
              <a:rPr lang="en-NZ" sz="1800" b="0" i="0" u="none" strike="noStrike" dirty="0" err="1">
                <a:effectLst/>
              </a:rPr>
              <a:t>paeds</a:t>
            </a:r>
            <a:r>
              <a:rPr lang="en-NZ" sz="1800" b="0" i="0" u="none" strike="noStrike" dirty="0">
                <a:effectLst/>
              </a:rPr>
              <a:t> HO 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b="0" i="0" u="none" strike="noStrike" dirty="0">
                <a:effectLst/>
              </a:rPr>
              <a:t>Start nights after 9 months</a:t>
            </a:r>
            <a:endParaRPr lang="en-NZ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2B30E-A9CF-494A-9A88-4C18A6706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325" y="6293178"/>
            <a:ext cx="19716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D861F1-F386-4A7D-A4BF-3BEB82DEB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64D6E-3BC1-4E73-B533-972A25AF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408153"/>
            <a:ext cx="10168128" cy="1315035"/>
          </a:xfrm>
        </p:spPr>
        <p:txBody>
          <a:bodyPr>
            <a:normAutofit/>
          </a:bodyPr>
          <a:lstStyle/>
          <a:p>
            <a:r>
              <a:rPr lang="en-NZ" sz="4000" b="1" dirty="0"/>
              <a:t>House officer teaching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7136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6B2CC-8199-47E4-AD8D-47B54804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943" y="2570083"/>
            <a:ext cx="10168128" cy="3320355"/>
          </a:xfrm>
        </p:spPr>
        <p:txBody>
          <a:bodyPr>
            <a:normAutofit/>
          </a:bodyPr>
          <a:lstStyle/>
          <a:p>
            <a:pPr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2000" b="0" i="0" u="none" strike="noStrike" dirty="0">
                <a:effectLst/>
              </a:rPr>
              <a:t>Grand round Tuesday 12.30pm </a:t>
            </a:r>
            <a:endParaRPr lang="en-NZ" sz="2000" b="0" dirty="0">
              <a:effectLst/>
            </a:endParaRP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2000" b="0" i="0" u="none" strike="noStrike" dirty="0">
                <a:effectLst/>
              </a:rPr>
              <a:t>Protected teaching sessions </a:t>
            </a:r>
            <a:endParaRPr lang="en-NZ" sz="2000" b="0" dirty="0">
              <a:effectLst/>
            </a:endParaRPr>
          </a:p>
          <a:p>
            <a:pPr marL="457200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2000" b="0" i="0" u="none" strike="noStrike" dirty="0">
                <a:effectLst/>
              </a:rPr>
              <a:t>Wednesday 12.00 – 1.30pm (2 x 45 min sessions on clinical topics)</a:t>
            </a:r>
            <a:endParaRPr lang="en-NZ" sz="2000" b="0" dirty="0">
              <a:effectLst/>
            </a:endParaRPr>
          </a:p>
          <a:p>
            <a:pPr marL="457200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2000" dirty="0"/>
              <a:t>T</a:t>
            </a:r>
            <a:r>
              <a:rPr lang="en-NZ" sz="2000" b="0" i="0" u="none" strike="noStrike" dirty="0">
                <a:effectLst/>
              </a:rPr>
              <a:t>hursday 12.00 – 1.00pm (wellbeing/professional development topics) </a:t>
            </a:r>
            <a:endParaRPr lang="en-NZ" sz="2000" b="0" dirty="0">
              <a:effectLst/>
            </a:endParaRP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2000" b="0" i="0" u="none" strike="noStrike" dirty="0">
                <a:effectLst/>
              </a:rPr>
              <a:t>CORE/ACLS course </a:t>
            </a:r>
            <a:endParaRPr lang="en-NZ" sz="2000" b="0" dirty="0">
              <a:effectLst/>
            </a:endParaRP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2000" b="0" i="0" u="none" strike="noStrike" dirty="0">
                <a:effectLst/>
              </a:rPr>
              <a:t>PROMPT, Paediatric life support, Family violence, Simulation training </a:t>
            </a:r>
            <a:br>
              <a:rPr lang="en-NZ" sz="1700" dirty="0"/>
            </a:br>
            <a:endParaRPr lang="en-NZ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43981-D92E-4654-BD28-5565ACC7B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325" y="6293848"/>
            <a:ext cx="19716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5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D861F1-F386-4A7D-A4BF-3BEB82DEB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2FCAD-982E-4F12-8B34-BC87D24D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408153"/>
            <a:ext cx="10168128" cy="1315035"/>
          </a:xfrm>
        </p:spPr>
        <p:txBody>
          <a:bodyPr>
            <a:normAutofit/>
          </a:bodyPr>
          <a:lstStyle/>
          <a:p>
            <a:r>
              <a:rPr lang="en-NZ" sz="4000" b="1" dirty="0"/>
              <a:t>Life as a PGY1…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7136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88DEE-A9EB-450C-8750-0B1B58CE2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962656"/>
            <a:ext cx="10168128" cy="2624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 b="0" i="0" u="sng" strike="noStrike" dirty="0">
                <a:effectLst/>
                <a:latin typeface="Proxima Nova"/>
                <a:hlinkClick r:id="rId2"/>
              </a:rPr>
              <a:t>https://www.youtube.com/watch?v=CDcsfzRRIlc</a:t>
            </a:r>
            <a:endParaRPr lang="en-NZ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4CF81-9BC4-4077-A034-55A4E3F59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325" y="6293848"/>
            <a:ext cx="19716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9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5B616-2430-4B80-9F60-A94FA02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NZ" sz="4000" b="1" dirty="0"/>
              <a:t>Why we love Nelson Hospital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3E405-7D69-406E-9691-8F4DB6424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50" y="2333393"/>
            <a:ext cx="10168128" cy="4524607"/>
          </a:xfrm>
        </p:spPr>
        <p:txBody>
          <a:bodyPr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b="0" i="0" u="none" strike="noStrike" dirty="0">
                <a:effectLst/>
              </a:rPr>
              <a:t>Everyone knows everyone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dirty="0"/>
              <a:t>Supportive and collegial environment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b="0" i="0" u="none" strike="noStrike" dirty="0">
                <a:effectLst/>
              </a:rPr>
              <a:t>Amazing clinical experience/opportunities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700" dirty="0"/>
              <a:t>Trauma calls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700" b="0" i="0" u="none" strike="noStrike" dirty="0">
                <a:effectLst/>
              </a:rPr>
              <a:t>Rapid responses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700" dirty="0"/>
              <a:t>Hands on procedures </a:t>
            </a:r>
            <a:endParaRPr lang="en-NZ" sz="1700" b="0" i="0" u="none" strike="noStrike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dirty="0"/>
              <a:t>Fellow doctors very engaging and keen to teach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b="0" i="0" u="none" strike="noStrike" dirty="0">
                <a:effectLst/>
              </a:rPr>
              <a:t>Café food, environment and barista coffee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dirty="0"/>
              <a:t>Easy to get to work, always a park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b="0" i="0" u="none" strike="noStrike" dirty="0">
                <a:effectLst/>
              </a:rPr>
              <a:t>Finishing on time (with some exceptions)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dirty="0"/>
              <a:t>Lovely patients! 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NZ" sz="1800" b="0" i="0" u="none" strike="noStrike" dirty="0">
                <a:effectLst/>
              </a:rPr>
              <a:t> </a:t>
            </a:r>
            <a:endParaRPr lang="en-NZ" sz="1800" dirty="0"/>
          </a:p>
          <a:p>
            <a:pPr rtl="0">
              <a:spcBef>
                <a:spcPts val="0"/>
              </a:spcBef>
              <a:spcAft>
                <a:spcPts val="1200"/>
              </a:spcAft>
            </a:pPr>
            <a:endParaRPr lang="en-NZ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CC125-403D-4FFE-B540-D6D4DA78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325" y="6296025"/>
            <a:ext cx="19716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76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690</Words>
  <Application>Microsoft Office PowerPoint</Application>
  <PresentationFormat>Widescreen</PresentationFormat>
  <Paragraphs>118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Proxima Nova</vt:lpstr>
      <vt:lpstr>Office Theme</vt:lpstr>
      <vt:lpstr>Nelson Hospital</vt:lpstr>
      <vt:lpstr>Kia ora! </vt:lpstr>
      <vt:lpstr>NMDHB recruitment video </vt:lpstr>
      <vt:lpstr>Nelson Hospital </vt:lpstr>
      <vt:lpstr>RMO Information </vt:lpstr>
      <vt:lpstr>RMO Extras  </vt:lpstr>
      <vt:lpstr>House officer teaching </vt:lpstr>
      <vt:lpstr>Life as a PGY1…</vt:lpstr>
      <vt:lpstr>Why we love Nelson Hospital </vt:lpstr>
      <vt:lpstr>Things to be aware of …</vt:lpstr>
      <vt:lpstr>ACE applications </vt:lpstr>
      <vt:lpstr>Workplace culture </vt:lpstr>
      <vt:lpstr>‘The Golden Triangle’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in touch!</vt:lpstr>
    </vt:vector>
  </TitlesOfParts>
  <Company>Nelson &amp; Marlborough District Health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Nelson Hospital</dc:title>
  <dc:creator>Phoebe Bardoul</dc:creator>
  <cp:lastModifiedBy>Phoebe Bardoul</cp:lastModifiedBy>
  <cp:revision>3</cp:revision>
  <dcterms:created xsi:type="dcterms:W3CDTF">2022-05-17T02:44:05Z</dcterms:created>
  <dcterms:modified xsi:type="dcterms:W3CDTF">2022-05-17T20:09:34Z</dcterms:modified>
</cp:coreProperties>
</file>