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8" r:id="rId3"/>
    <p:sldId id="257" r:id="rId4"/>
    <p:sldId id="266" r:id="rId5"/>
    <p:sldId id="259" r:id="rId6"/>
    <p:sldId id="260" r:id="rId7"/>
    <p:sldId id="261" r:id="rId8"/>
    <p:sldId id="263" r:id="rId9"/>
    <p:sldId id="264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899"/>
    <a:srgbClr val="2A6BA6"/>
    <a:srgbClr val="E4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08" d="100"/>
          <a:sy n="108" d="100"/>
        </p:scale>
        <p:origin x="654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17976-14C9-483F-86DC-10E237197BC8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A25D8-BFFB-4423-8B63-0D2395DAAC8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215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525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9043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9358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997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653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551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4432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245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963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788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1916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3136-269A-4FD3-8ED6-5D35D7EF0EE2}" type="datetimeFigureOut">
              <a:rPr lang="en-NZ" smtClean="0"/>
              <a:t>27/05/2022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FBCBF-3BE2-42D5-9636-E66B171237E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441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5TJB1zBHI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29"/>
            <a:ext cx="12191999" cy="6061166"/>
          </a:xfrm>
        </p:spPr>
      </p:pic>
      <p:sp>
        <p:nvSpPr>
          <p:cNvPr id="5" name="Rectangle 4"/>
          <p:cNvSpPr/>
          <p:nvPr/>
        </p:nvSpPr>
        <p:spPr>
          <a:xfrm>
            <a:off x="-1" y="5024845"/>
            <a:ext cx="12192000" cy="1904343"/>
          </a:xfrm>
          <a:prstGeom prst="rect">
            <a:avLst/>
          </a:prstGeom>
          <a:solidFill>
            <a:srgbClr val="035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b="1" dirty="0"/>
              <a:t>Welcome to the Hawkes Bay DHB</a:t>
            </a:r>
          </a:p>
          <a:p>
            <a:pPr algn="ctr"/>
            <a:r>
              <a:rPr lang="en-NZ" sz="4400" b="1" dirty="0"/>
              <a:t>RMO Roadshow 2022</a:t>
            </a:r>
          </a:p>
        </p:txBody>
      </p:sp>
    </p:spTree>
    <p:extLst>
      <p:ext uri="{BB962C8B-B14F-4D97-AF65-F5344CB8AC3E}">
        <p14:creationId xmlns:p14="http://schemas.microsoft.com/office/powerpoint/2010/main" val="48738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3531"/>
            <a:ext cx="10515600" cy="3503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dirty="0"/>
              <a:t>On the panel -	</a:t>
            </a:r>
          </a:p>
          <a:p>
            <a:pPr marL="0" indent="0">
              <a:buNone/>
            </a:pPr>
            <a:r>
              <a:rPr lang="en-NZ" sz="1800" dirty="0"/>
              <a:t>	- Rose Siaosi– RMO Recruitment Advisor</a:t>
            </a:r>
          </a:p>
          <a:p>
            <a:pPr marL="0" indent="0">
              <a:buNone/>
            </a:pPr>
            <a:r>
              <a:rPr lang="en-NZ" sz="1800" dirty="0"/>
              <a:t>	- Grant Broadhurst - Director of Medical Training</a:t>
            </a:r>
          </a:p>
          <a:p>
            <a:pPr marL="0" indent="0">
              <a:buNone/>
            </a:pPr>
            <a:r>
              <a:rPr lang="en-NZ" sz="1800" dirty="0"/>
              <a:t>	- Jacqui Mabin – RMO Unit Manager</a:t>
            </a:r>
          </a:p>
          <a:p>
            <a:pPr marL="0" indent="0">
              <a:buNone/>
            </a:pPr>
            <a:r>
              <a:rPr lang="en-NZ" sz="1800" dirty="0"/>
              <a:t>	- Rachel Leigh – 2IC Medicine Department</a:t>
            </a:r>
          </a:p>
          <a:p>
            <a:pPr marL="0" indent="0">
              <a:buNone/>
            </a:pPr>
            <a:r>
              <a:rPr lang="en-NZ" sz="1800" dirty="0"/>
              <a:t>	 - Kirsty Sutherland - PGY2</a:t>
            </a:r>
          </a:p>
          <a:p>
            <a:pPr marL="0" indent="0">
              <a:buNone/>
            </a:pPr>
            <a:r>
              <a:rPr lang="en-NZ" sz="1800" dirty="0"/>
              <a:t>              	 - Matt McNeill - PGY1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2161313"/>
          </a:xfrm>
          <a:prstGeom prst="rect">
            <a:avLst/>
          </a:prstGeom>
          <a:solidFill>
            <a:srgbClr val="035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b="1" dirty="0"/>
              <a:t>Introductions</a:t>
            </a:r>
          </a:p>
        </p:txBody>
      </p:sp>
      <p:pic>
        <p:nvPicPr>
          <p:cNvPr id="5" name="Picture 2" descr="HEART VA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" y="5564777"/>
            <a:ext cx="2794092" cy="12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:\Communications\Logos &amp; Templates\HBDHB logos\HBDHB ID CMY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410" y="5782491"/>
            <a:ext cx="1556329" cy="90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06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05381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NZ" sz="1800" b="1" dirty="0"/>
              <a:t>Our vision is simple – we want everyone in Hawke’s Bay district to be healthy.</a:t>
            </a:r>
          </a:p>
          <a:p>
            <a:pPr marL="0" indent="0">
              <a:spcBef>
                <a:spcPts val="0"/>
              </a:spcBef>
              <a:buNone/>
            </a:pPr>
            <a:endParaRPr lang="en-NZ" sz="1200" dirty="0"/>
          </a:p>
          <a:p>
            <a:pPr marL="0" indent="0">
              <a:spcBef>
                <a:spcPts val="0"/>
              </a:spcBef>
              <a:buNone/>
            </a:pPr>
            <a:r>
              <a:rPr lang="en-NZ" sz="1200" dirty="0"/>
              <a:t>Hawke’s Bay Fallen Soldiers Memorial Hospital is a 410 bed secondary hospital located in Hastings.  All specialties are on site (except Cardiothoracic, Plastics and Neurosurgery).</a:t>
            </a:r>
          </a:p>
          <a:p>
            <a:pPr marL="0" indent="0">
              <a:spcBef>
                <a:spcPts val="0"/>
              </a:spcBef>
              <a:buNone/>
            </a:pPr>
            <a:endParaRPr lang="en-NZ" sz="1200" dirty="0"/>
          </a:p>
          <a:p>
            <a:pPr marL="0" indent="0">
              <a:spcBef>
                <a:spcPts val="0"/>
              </a:spcBef>
              <a:buNone/>
            </a:pPr>
            <a:r>
              <a:rPr lang="en-NZ" sz="1200" dirty="0"/>
              <a:t>Hawke’s Bay District Health Board offers a wide range of services including sub-specialties as follows:</a:t>
            </a:r>
          </a:p>
          <a:p>
            <a:pPr marL="0" indent="0">
              <a:spcBef>
                <a:spcPts val="0"/>
              </a:spcBef>
              <a:buNone/>
            </a:pPr>
            <a:endParaRPr lang="en-NZ" sz="1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200" dirty="0"/>
              <a:t>General Medicine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200" dirty="0"/>
              <a:t>Surgical and Orthopaedics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200" dirty="0"/>
              <a:t>Paediatric and neo-natal services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200" dirty="0"/>
              <a:t>Intensive Care Unit, HDU and Coronary Care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200" dirty="0"/>
              <a:t>Emergency Department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200" dirty="0"/>
              <a:t>Radiology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200" dirty="0"/>
              <a:t>Operating Theatres and Anaesthetics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200" dirty="0"/>
              <a:t>Dental and Public Health Service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200" dirty="0"/>
              <a:t>Mental Health and Addiction Service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200" dirty="0"/>
              <a:t>Public Health</a:t>
            </a:r>
          </a:p>
          <a:p>
            <a:pPr marL="0" indent="0">
              <a:spcBef>
                <a:spcPts val="0"/>
              </a:spcBef>
              <a:buNone/>
            </a:pPr>
            <a:endParaRPr lang="en-NZ" sz="1200" dirty="0"/>
          </a:p>
          <a:p>
            <a:pPr marL="0" indent="0">
              <a:spcBef>
                <a:spcPts val="0"/>
              </a:spcBef>
              <a:buNone/>
            </a:pPr>
            <a:r>
              <a:rPr lang="en-NZ" sz="1200" dirty="0"/>
              <a:t>Our region has a population of close to 160,000 people, most of who reside in or around the twin cities of Hastings and Napier.  There is a strong sense of community in Hawke’s Bay, and whatever your interest, chances are there will be clubs and community organisations who will offer you a warm welcome.</a:t>
            </a:r>
          </a:p>
          <a:p>
            <a:pPr marL="0" indent="0" algn="ctr">
              <a:buNone/>
            </a:pPr>
            <a:endParaRPr lang="en-NZ" sz="1200" dirty="0"/>
          </a:p>
          <a:p>
            <a:pPr marL="0" indent="0" algn="ctr">
              <a:buNone/>
            </a:pPr>
            <a:endParaRPr lang="en-NZ" sz="1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35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b="1" dirty="0"/>
              <a:t>Why Hawke’s Bay DHB</a:t>
            </a:r>
          </a:p>
        </p:txBody>
      </p:sp>
      <p:pic>
        <p:nvPicPr>
          <p:cNvPr id="5" name="Picture 2" descr="HEART VA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" y="5564777"/>
            <a:ext cx="2794092" cy="12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:\Communications\Logos &amp; Templates\HBDHB logos\HBDHB ID CMY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410" y="5782491"/>
            <a:ext cx="1556329" cy="90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47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575808"/>
          </a:xfrm>
        </p:spPr>
        <p:txBody>
          <a:bodyPr>
            <a:normAutofit fontScale="90000"/>
          </a:bodyPr>
          <a:lstStyle/>
          <a:p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25189"/>
            <a:ext cx="9144000" cy="2932611"/>
          </a:xfrm>
        </p:spPr>
        <p:txBody>
          <a:bodyPr/>
          <a:lstStyle/>
          <a:p>
            <a:pPr algn="l"/>
            <a:endParaRPr lang="en-NZ" dirty="0"/>
          </a:p>
          <a:p>
            <a:pPr algn="l"/>
            <a:r>
              <a:rPr lang="en-NZ" sz="1800" dirty="0"/>
              <a:t>The combination of fantastic weather, stunning scenery, beaches, world-class trout-fishing, easy access to the outdoors and the Central Plateau ski-fields, established food and wine experiences and a high performing hospital make Hawke’s Bay an ideal work/lifestyle destination.</a:t>
            </a:r>
          </a:p>
          <a:p>
            <a:pPr algn="l"/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1811382"/>
          </a:xfrm>
          <a:prstGeom prst="rect">
            <a:avLst/>
          </a:prstGeom>
          <a:solidFill>
            <a:srgbClr val="035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b="1" dirty="0"/>
              <a:t>Hawke’s Bay District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4389120"/>
            <a:ext cx="6978559" cy="2255519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91" y="4450080"/>
            <a:ext cx="2607809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9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898"/>
            <a:ext cx="10515600" cy="36079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NZ" sz="1600" dirty="0"/>
              <a:t>Applications are reviewed by the Selection Panel which consists of:</a:t>
            </a:r>
          </a:p>
          <a:p>
            <a:pPr marL="0" indent="0">
              <a:spcBef>
                <a:spcPts val="0"/>
              </a:spcBef>
              <a:buNone/>
            </a:pPr>
            <a:endParaRPr lang="en-NZ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600" dirty="0"/>
              <a:t>Prevocational Education Supervisors (PES)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600" dirty="0"/>
              <a:t>Director of Medical Training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1600" dirty="0"/>
              <a:t>Recruitment Advisor</a:t>
            </a:r>
          </a:p>
          <a:p>
            <a:pPr marL="0" indent="0">
              <a:spcBef>
                <a:spcPts val="0"/>
              </a:spcBef>
              <a:buNone/>
            </a:pPr>
            <a:endParaRPr lang="en-NZ" sz="1600" dirty="0"/>
          </a:p>
          <a:p>
            <a:pPr marL="0" indent="0">
              <a:spcBef>
                <a:spcPts val="0"/>
              </a:spcBef>
              <a:buNone/>
            </a:pPr>
            <a:r>
              <a:rPr lang="en-NZ" sz="1600" dirty="0"/>
              <a:t>We do not interview candidates.</a:t>
            </a:r>
          </a:p>
          <a:p>
            <a:pPr marL="0" indent="0">
              <a:spcBef>
                <a:spcPts val="0"/>
              </a:spcBef>
              <a:buNone/>
            </a:pPr>
            <a:endParaRPr lang="en-NZ" sz="1600" dirty="0"/>
          </a:p>
          <a:p>
            <a:pPr marL="0" indent="0">
              <a:spcBef>
                <a:spcPts val="0"/>
              </a:spcBef>
              <a:buNone/>
            </a:pPr>
            <a:r>
              <a:rPr lang="en-NZ" sz="1600" dirty="0"/>
              <a:t>We will review your cover letter, CV and references and give you a DHB ranking for prior contact with us.</a:t>
            </a:r>
          </a:p>
          <a:p>
            <a:pPr marL="0" indent="0">
              <a:spcBef>
                <a:spcPts val="0"/>
              </a:spcBef>
              <a:buNone/>
            </a:pPr>
            <a:endParaRPr lang="en-NZ" sz="1600" dirty="0"/>
          </a:p>
          <a:p>
            <a:pPr marL="0" indent="0">
              <a:spcBef>
                <a:spcPts val="0"/>
              </a:spcBef>
              <a:buNone/>
            </a:pPr>
            <a:r>
              <a:rPr lang="en-NZ" sz="1600" dirty="0"/>
              <a:t>A site visit is not mandatory.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2037806"/>
          </a:xfrm>
          <a:prstGeom prst="rect">
            <a:avLst/>
          </a:prstGeom>
          <a:solidFill>
            <a:srgbClr val="035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b="1" dirty="0"/>
              <a:t>Recruitment Process</a:t>
            </a:r>
          </a:p>
        </p:txBody>
      </p:sp>
      <p:pic>
        <p:nvPicPr>
          <p:cNvPr id="5" name="Picture 4" descr="I:\Communications\Logos &amp; Templates\HBDHB logos\HBDHB ID CMYK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410" y="5782491"/>
            <a:ext cx="1556329" cy="90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EART VA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" y="5564777"/>
            <a:ext cx="2794092" cy="12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0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47067"/>
            <a:ext cx="10515600" cy="3329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/>
              <a:t>PGY1’s that are keen to work with us.  </a:t>
            </a:r>
          </a:p>
          <a:p>
            <a:pPr marL="0" indent="0">
              <a:buNone/>
            </a:pPr>
            <a:r>
              <a:rPr lang="en-NZ" sz="2400" dirty="0"/>
              <a:t>A mixture of Otago and Auckland graduates.</a:t>
            </a:r>
          </a:p>
          <a:p>
            <a:pPr marL="0" indent="0">
              <a:buNone/>
            </a:pPr>
            <a:r>
              <a:rPr lang="en-NZ" sz="2400" dirty="0"/>
              <a:t>Team players.</a:t>
            </a:r>
          </a:p>
          <a:p>
            <a:pPr marL="0" indent="0">
              <a:buNone/>
            </a:pPr>
            <a:r>
              <a:rPr lang="en-NZ" sz="2400" dirty="0"/>
              <a:t>PGY1’s that live our values.</a:t>
            </a:r>
          </a:p>
          <a:p>
            <a:pPr marL="0" indent="0">
              <a:buNone/>
            </a:pPr>
            <a:r>
              <a:rPr lang="en-NZ" sz="2400" dirty="0"/>
              <a:t>Future leaders.</a:t>
            </a:r>
          </a:p>
          <a:p>
            <a:pPr marL="0" indent="0">
              <a:buNone/>
            </a:pPr>
            <a:endParaRPr lang="en-NZ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2248760"/>
          </a:xfrm>
          <a:prstGeom prst="rect">
            <a:avLst/>
          </a:prstGeom>
          <a:solidFill>
            <a:srgbClr val="035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/>
              <a:t>Who are we looking for?</a:t>
            </a:r>
          </a:p>
        </p:txBody>
      </p:sp>
      <p:pic>
        <p:nvPicPr>
          <p:cNvPr id="5" name="Picture 2" descr="HEART VA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" y="5564777"/>
            <a:ext cx="2794092" cy="12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:\Communications\Logos &amp; Templates\HBDHB logos\HBDHB ID CMY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410" y="5782491"/>
            <a:ext cx="1556329" cy="90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72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3566"/>
            <a:ext cx="10515600" cy="3673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dirty="0"/>
              <a:t>20 positions.</a:t>
            </a:r>
          </a:p>
          <a:p>
            <a:pPr marL="0" indent="0">
              <a:buNone/>
            </a:pPr>
            <a:r>
              <a:rPr lang="en-NZ" sz="1800" dirty="0"/>
              <a:t>Attachments in Gen Med, AT&amp;R, Gen Surgery (including Orthopaedics), Relief (in Q4 only).</a:t>
            </a:r>
          </a:p>
          <a:p>
            <a:pPr marL="0" indent="0">
              <a:buNone/>
            </a:pPr>
            <a:r>
              <a:rPr lang="en-NZ" sz="1800" dirty="0"/>
              <a:t>Vocational training in most specialties.</a:t>
            </a:r>
          </a:p>
          <a:p>
            <a:pPr marL="0" indent="0">
              <a:buNone/>
            </a:pPr>
            <a:r>
              <a:rPr lang="en-NZ" sz="1800" dirty="0"/>
              <a:t>Regular House Officer teaching.</a:t>
            </a:r>
          </a:p>
          <a:p>
            <a:pPr marL="0" indent="0">
              <a:buNone/>
            </a:pPr>
            <a:r>
              <a:rPr lang="en-NZ" sz="1800" dirty="0"/>
              <a:t>Informal teaching – on the job learning.</a:t>
            </a:r>
          </a:p>
          <a:p>
            <a:pPr marL="0" indent="0">
              <a:buNone/>
            </a:pPr>
            <a:r>
              <a:rPr lang="en-NZ" sz="1800" dirty="0"/>
              <a:t>Formal teaching – Grand Rounds, Pathology meetings, Clinico-Radiology meetings, weekly teaching session.</a:t>
            </a:r>
          </a:p>
          <a:p>
            <a:pPr marL="0" indent="0">
              <a:buNone/>
            </a:pPr>
            <a:r>
              <a:rPr lang="en-NZ" sz="1800" dirty="0"/>
              <a:t>Protected lunchtime meetings – once a week.</a:t>
            </a:r>
          </a:p>
          <a:p>
            <a:pPr marL="0" indent="0">
              <a:buNone/>
            </a:pPr>
            <a:endParaRPr lang="en-NZ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2124890"/>
          </a:xfrm>
          <a:prstGeom prst="rect">
            <a:avLst/>
          </a:prstGeom>
          <a:solidFill>
            <a:srgbClr val="035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b="1" dirty="0"/>
              <a:t>Working as a PGY1 in Hawke’s Bay DHB</a:t>
            </a:r>
          </a:p>
        </p:txBody>
      </p:sp>
      <p:pic>
        <p:nvPicPr>
          <p:cNvPr id="5" name="Picture 2" descr="HEART VA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" y="5564777"/>
            <a:ext cx="2794092" cy="12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6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600" b="1" dirty="0"/>
              <a:t>ROSTER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1611"/>
            <a:ext cx="10515600" cy="2866345"/>
          </a:xfrm>
        </p:spPr>
        <p:txBody>
          <a:bodyPr/>
          <a:lstStyle/>
          <a:p>
            <a:pPr marL="0" indent="0">
              <a:buNone/>
            </a:pPr>
            <a:r>
              <a:rPr lang="en-NZ" sz="2000" dirty="0"/>
              <a:t>House Officers are paid Category D of the Non-Urban Salary Scale</a:t>
            </a:r>
          </a:p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r>
              <a:rPr lang="en-NZ" sz="2000" dirty="0"/>
              <a:t>3-4 weekends per quarter</a:t>
            </a:r>
          </a:p>
          <a:p>
            <a:pPr marL="0" indent="0">
              <a:buNone/>
            </a:pPr>
            <a:r>
              <a:rPr lang="en-NZ" sz="2000" dirty="0"/>
              <a:t>1 rostered evening per week</a:t>
            </a:r>
          </a:p>
          <a:p>
            <a:pPr marL="0" indent="0">
              <a:buNone/>
            </a:pPr>
            <a:r>
              <a:rPr lang="en-NZ" sz="2000" dirty="0"/>
              <a:t>1 set of night shifts per quarter – 3 days over weekend (Fri-Sun), 4 days during the week (Mon-Thu)</a:t>
            </a:r>
          </a:p>
          <a:p>
            <a:pPr marL="0" indent="0">
              <a:buNone/>
            </a:pPr>
            <a:r>
              <a:rPr lang="en-NZ" sz="2000" dirty="0"/>
              <a:t>PGY1’s years do not work nights until the 2</a:t>
            </a:r>
            <a:r>
              <a:rPr lang="en-NZ" sz="2000" baseline="30000" dirty="0"/>
              <a:t>nd</a:t>
            </a:r>
            <a:r>
              <a:rPr lang="en-NZ" sz="2000" dirty="0"/>
              <a:t> Quarter and after completing a medical run, with the support of another PGY2 or higher also rostered to nights.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2055223"/>
          </a:xfrm>
          <a:prstGeom prst="rect">
            <a:avLst/>
          </a:prstGeom>
          <a:solidFill>
            <a:srgbClr val="035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/>
              <a:t>Roster Info</a:t>
            </a:r>
          </a:p>
        </p:txBody>
      </p:sp>
      <p:pic>
        <p:nvPicPr>
          <p:cNvPr id="5" name="Picture 2" descr="HEART VA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" y="5564777"/>
            <a:ext cx="2794092" cy="12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:\Communications\Logos &amp; Templates\HBDHB logos\HBDHB ID CMY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410" y="5782491"/>
            <a:ext cx="1556329" cy="90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54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56709"/>
            <a:ext cx="10515600" cy="2769325"/>
          </a:xfrm>
        </p:spPr>
        <p:txBody>
          <a:bodyPr/>
          <a:lstStyle/>
          <a:p>
            <a:pPr marL="0" indent="0">
              <a:buNone/>
            </a:pPr>
            <a:r>
              <a:rPr lang="en-NZ" sz="2400" dirty="0"/>
              <a:t>Hand over to ?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2560320"/>
          </a:xfrm>
          <a:prstGeom prst="rect">
            <a:avLst/>
          </a:prstGeom>
          <a:solidFill>
            <a:srgbClr val="035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b="1" dirty="0"/>
              <a:t>A day in the life of an RMO here at Hawke’s Bay DHB …</a:t>
            </a:r>
          </a:p>
        </p:txBody>
      </p:sp>
      <p:pic>
        <p:nvPicPr>
          <p:cNvPr id="5" name="Picture 2" descr="HEART VA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" y="5564777"/>
            <a:ext cx="2794092" cy="12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:\Communications\Logos &amp; Templates\HBDHB logos\HBDHB ID CMY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410" y="5782491"/>
            <a:ext cx="1556329" cy="90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648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536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ROSTER</vt:lpstr>
      <vt:lpstr>PowerPoint Presentation</vt:lpstr>
    </vt:vector>
  </TitlesOfParts>
  <Company>Hawkes Bay DHB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 System and Process Training</dc:title>
  <dc:creator>Storm Shakeshaft</dc:creator>
  <cp:lastModifiedBy>Vicki Harman</cp:lastModifiedBy>
  <cp:revision>67</cp:revision>
  <cp:lastPrinted>2021-05-12T01:47:50Z</cp:lastPrinted>
  <dcterms:created xsi:type="dcterms:W3CDTF">2021-02-16T01:44:16Z</dcterms:created>
  <dcterms:modified xsi:type="dcterms:W3CDTF">2022-05-26T23:09:46Z</dcterms:modified>
</cp:coreProperties>
</file>