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sldIdLst>
    <p:sldId id="267" r:id="rId5"/>
    <p:sldId id="291" r:id="rId6"/>
    <p:sldId id="279" r:id="rId7"/>
    <p:sldId id="271" r:id="rId8"/>
    <p:sldId id="269" r:id="rId9"/>
    <p:sldId id="270" r:id="rId10"/>
    <p:sldId id="268" r:id="rId11"/>
    <p:sldId id="273" r:id="rId12"/>
    <p:sldId id="290" r:id="rId13"/>
    <p:sldId id="260" r:id="rId14"/>
    <p:sldId id="261" r:id="rId15"/>
    <p:sldId id="282" r:id="rId16"/>
    <p:sldId id="283" r:id="rId17"/>
    <p:sldId id="285" r:id="rId18"/>
    <p:sldId id="286" r:id="rId19"/>
    <p:sldId id="264" r:id="rId20"/>
    <p:sldId id="289" r:id="rId21"/>
    <p:sldId id="272" r:id="rId22"/>
    <p:sldId id="274" r:id="rId23"/>
    <p:sldId id="275" r:id="rId24"/>
    <p:sldId id="277" r:id="rId25"/>
    <p:sldId id="276"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da Challenger" initials="MC" lastIdx="1" clrIdx="0">
    <p:extLst>
      <p:ext uri="{19B8F6BF-5375-455C-9EA6-DF929625EA0E}">
        <p15:presenceInfo xmlns:p15="http://schemas.microsoft.com/office/powerpoint/2012/main" userId="Manda Challen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8838"/>
    <a:srgbClr val="8AA693"/>
    <a:srgbClr val="FB5F5F"/>
    <a:srgbClr val="E61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102" d="100"/>
          <a:sy n="102" d="100"/>
        </p:scale>
        <p:origin x="132"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AE549BC5-BD52-4A3D-B41D-662FD7F2F75A}" type="datetimeFigureOut">
              <a:rPr lang="en-NZ" smtClean="0"/>
              <a:t>3/05/2022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32926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E549BC5-BD52-4A3D-B41D-662FD7F2F75A}" type="datetimeFigureOut">
              <a:rPr lang="en-NZ" smtClean="0"/>
              <a:t>3/05/2022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1529316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E549BC5-BD52-4A3D-B41D-662FD7F2F75A}" type="datetimeFigureOut">
              <a:rPr lang="en-NZ" smtClean="0"/>
              <a:t>3/05/2022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61502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E549BC5-BD52-4A3D-B41D-662FD7F2F75A}" type="datetimeFigureOut">
              <a:rPr lang="en-NZ" smtClean="0"/>
              <a:t>3/05/2022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165280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49BC5-BD52-4A3D-B41D-662FD7F2F75A}" type="datetimeFigureOut">
              <a:rPr lang="en-NZ" smtClean="0"/>
              <a:t>3/05/2022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213524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AE549BC5-BD52-4A3D-B41D-662FD7F2F75A}" type="datetimeFigureOut">
              <a:rPr lang="en-NZ" smtClean="0"/>
              <a:t>3/05/2022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304800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AE549BC5-BD52-4A3D-B41D-662FD7F2F75A}" type="datetimeFigureOut">
              <a:rPr lang="en-NZ" smtClean="0"/>
              <a:t>3/05/2022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44709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AE549BC5-BD52-4A3D-B41D-662FD7F2F75A}" type="datetimeFigureOut">
              <a:rPr lang="en-NZ" smtClean="0"/>
              <a:t>3/05/2022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137117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49BC5-BD52-4A3D-B41D-662FD7F2F75A}" type="datetimeFigureOut">
              <a:rPr lang="en-NZ" smtClean="0"/>
              <a:t>3/05/2022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40269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49BC5-BD52-4A3D-B41D-662FD7F2F75A}" type="datetimeFigureOut">
              <a:rPr lang="en-NZ" smtClean="0"/>
              <a:t>3/05/2022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381824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49BC5-BD52-4A3D-B41D-662FD7F2F75A}" type="datetimeFigureOut">
              <a:rPr lang="en-NZ" smtClean="0"/>
              <a:t>3/05/2022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B5B68AC-9687-4F69-AE59-7666B8FD82F3}" type="slidenum">
              <a:rPr lang="en-NZ" smtClean="0"/>
              <a:t>‹#›</a:t>
            </a:fld>
            <a:endParaRPr lang="en-NZ"/>
          </a:p>
        </p:txBody>
      </p:sp>
    </p:spTree>
    <p:extLst>
      <p:ext uri="{BB962C8B-B14F-4D97-AF65-F5344CB8AC3E}">
        <p14:creationId xmlns:p14="http://schemas.microsoft.com/office/powerpoint/2010/main" val="1205460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49BC5-BD52-4A3D-B41D-662FD7F2F75A}" type="datetimeFigureOut">
              <a:rPr lang="en-NZ" smtClean="0"/>
              <a:t>3/05/2022</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B68AC-9687-4F69-AE59-7666B8FD82F3}" type="slidenum">
              <a:rPr lang="en-NZ" smtClean="0"/>
              <a:t>‹#›</a:t>
            </a:fld>
            <a:endParaRPr lang="en-NZ"/>
          </a:p>
        </p:txBody>
      </p:sp>
    </p:spTree>
    <p:extLst>
      <p:ext uri="{BB962C8B-B14F-4D97-AF65-F5344CB8AC3E}">
        <p14:creationId xmlns:p14="http://schemas.microsoft.com/office/powerpoint/2010/main" val="66963092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26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0039" y="2701628"/>
            <a:ext cx="10906008" cy="2260972"/>
          </a:xfrm>
        </p:spPr>
        <p:txBody>
          <a:bodyPr>
            <a:normAutofit lnSpcReduction="10000"/>
          </a:bodyPr>
          <a:lstStyle/>
          <a:p>
            <a:endParaRPr lang="en-NZ" sz="600" b="1" dirty="0"/>
          </a:p>
          <a:p>
            <a:r>
              <a:rPr lang="en-NZ" sz="1800" b="1" dirty="0"/>
              <a:t>Karl Haase – RDST Coordinator Supervisor</a:t>
            </a:r>
          </a:p>
          <a:p>
            <a:r>
              <a:rPr lang="en-NZ" sz="1800" b="1" dirty="0"/>
              <a:t>Matt Deavoll – RDST Coordinator</a:t>
            </a:r>
          </a:p>
          <a:p>
            <a:r>
              <a:rPr lang="en-NZ" sz="1800" b="1" dirty="0"/>
              <a:t>Karen Dreaver – METU Coordinator</a:t>
            </a:r>
          </a:p>
          <a:p>
            <a:r>
              <a:rPr lang="en-NZ" sz="1800" b="1" dirty="0"/>
              <a:t>Giovanni Losco – Prevocational Educational Supervisor</a:t>
            </a:r>
          </a:p>
          <a:p>
            <a:r>
              <a:rPr lang="en-NZ" sz="1800" b="1" dirty="0"/>
              <a:t>Will Gillespie – PGY2 House Officer</a:t>
            </a:r>
          </a:p>
          <a:p>
            <a:r>
              <a:rPr lang="en-NZ" sz="1800" b="1" dirty="0" smtClean="0"/>
              <a:t>Kacey </a:t>
            </a:r>
            <a:r>
              <a:rPr lang="en-NZ" sz="1800" b="1" dirty="0"/>
              <a:t>Gritt – PGY1 House Officer</a:t>
            </a:r>
          </a:p>
          <a:p>
            <a:endParaRPr lang="en-NZ" sz="1800" b="1" dirty="0"/>
          </a:p>
          <a:p>
            <a:endParaRPr lang="en-NZ" sz="14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8214" y="121224"/>
            <a:ext cx="5777946" cy="2628964"/>
          </a:xfrm>
          <a:prstGeom prst="rect">
            <a:avLst/>
          </a:prstGeom>
        </p:spPr>
      </p:pic>
      <p:cxnSp>
        <p:nvCxnSpPr>
          <p:cNvPr id="29" name="Straight Connector 11">
            <a:extLst>
              <a:ext uri="{FF2B5EF4-FFF2-40B4-BE49-F238E27FC236}">
                <a16:creationId xmlns="" xmlns:a16="http://schemas.microsoft.com/office/drawing/2014/main" id="{8F880EF2-DF79-4D9D-8F11-E91D48C7974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524000" y="5778706"/>
            <a:ext cx="9144000" cy="0"/>
          </a:xfrm>
          <a:prstGeom prst="line">
            <a:avLst/>
          </a:prstGeom>
          <a:ln w="19050">
            <a:solidFill>
              <a:srgbClr val="D0532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 xmlns:a16="http://schemas.microsoft.com/office/drawing/2014/main" id="{6A76CDAC-E9BB-4611-8DD1-F1E002453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4190" y="4810076"/>
            <a:ext cx="4434178" cy="1729332"/>
          </a:xfrm>
          <a:prstGeom prst="rect">
            <a:avLst/>
          </a:prstGeom>
        </p:spPr>
      </p:pic>
      <p:pic>
        <p:nvPicPr>
          <p:cNvPr id="4" name="Picture 3"/>
          <p:cNvPicPr>
            <a:picLocks noChangeAspect="1"/>
          </p:cNvPicPr>
          <p:nvPr/>
        </p:nvPicPr>
        <p:blipFill>
          <a:blip r:embed="rId4"/>
          <a:stretch>
            <a:fillRect/>
          </a:stretch>
        </p:blipFill>
        <p:spPr>
          <a:xfrm>
            <a:off x="161861" y="5002616"/>
            <a:ext cx="4168226" cy="1344252"/>
          </a:xfrm>
          <a:prstGeom prst="rect">
            <a:avLst/>
          </a:prstGeom>
        </p:spPr>
      </p:pic>
    </p:spTree>
    <p:extLst>
      <p:ext uri="{BB962C8B-B14F-4D97-AF65-F5344CB8AC3E}">
        <p14:creationId xmlns:p14="http://schemas.microsoft.com/office/powerpoint/2010/main" val="2049811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solidFill>
                  <a:srgbClr val="0070C0"/>
                </a:solidFill>
              </a:rPr>
              <a:t>Supervision</a:t>
            </a:r>
          </a:p>
        </p:txBody>
      </p:sp>
      <p:sp>
        <p:nvSpPr>
          <p:cNvPr id="3" name="Content Placeholder 2"/>
          <p:cNvSpPr>
            <a:spLocks noGrp="1"/>
          </p:cNvSpPr>
          <p:nvPr>
            <p:ph idx="1"/>
          </p:nvPr>
        </p:nvSpPr>
        <p:spPr/>
        <p:txBody>
          <a:bodyPr/>
          <a:lstStyle/>
          <a:p>
            <a:r>
              <a:rPr lang="en-NZ" dirty="0"/>
              <a:t>Educational Supervisors </a:t>
            </a:r>
          </a:p>
          <a:p>
            <a:pPr lvl="1"/>
            <a:r>
              <a:rPr lang="en-NZ" dirty="0"/>
              <a:t>METU appointed PES that stay with you for your first 2 years. </a:t>
            </a:r>
          </a:p>
          <a:p>
            <a:r>
              <a:rPr lang="en-NZ" dirty="0"/>
              <a:t>Clinical Supervisors</a:t>
            </a:r>
          </a:p>
          <a:p>
            <a:pPr lvl="1"/>
            <a:r>
              <a:rPr lang="en-NZ" dirty="0"/>
              <a:t>Service appointed supervisor that you will meet with several times during your run.</a:t>
            </a:r>
          </a:p>
        </p:txBody>
      </p:sp>
      <p:pic>
        <p:nvPicPr>
          <p:cNvPr id="4" name="Picture 3"/>
          <p:cNvPicPr>
            <a:picLocks noChangeAspect="1"/>
          </p:cNvPicPr>
          <p:nvPr/>
        </p:nvPicPr>
        <p:blipFill>
          <a:blip r:embed="rId2"/>
          <a:stretch>
            <a:fillRect/>
          </a:stretch>
        </p:blipFill>
        <p:spPr>
          <a:xfrm rot="709778">
            <a:off x="7199132" y="3908176"/>
            <a:ext cx="3619500" cy="2714625"/>
          </a:xfrm>
          <a:prstGeom prst="rect">
            <a:avLst/>
          </a:prstGeom>
        </p:spPr>
      </p:pic>
      <p:pic>
        <p:nvPicPr>
          <p:cNvPr id="5" name="Picture 4"/>
          <p:cNvPicPr>
            <a:picLocks noChangeAspect="1"/>
          </p:cNvPicPr>
          <p:nvPr/>
        </p:nvPicPr>
        <p:blipFill>
          <a:blip r:embed="rId3"/>
          <a:stretch>
            <a:fillRect/>
          </a:stretch>
        </p:blipFill>
        <p:spPr>
          <a:xfrm rot="20648293">
            <a:off x="3896315" y="3865545"/>
            <a:ext cx="3256982" cy="2446355"/>
          </a:xfrm>
          <a:prstGeom prst="rect">
            <a:avLst/>
          </a:prstGeom>
        </p:spPr>
      </p:pic>
    </p:spTree>
    <p:extLst>
      <p:ext uri="{BB962C8B-B14F-4D97-AF65-F5344CB8AC3E}">
        <p14:creationId xmlns:p14="http://schemas.microsoft.com/office/powerpoint/2010/main" val="1107637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184" y="0"/>
            <a:ext cx="10515600" cy="999026"/>
          </a:xfrm>
        </p:spPr>
        <p:txBody>
          <a:bodyPr/>
          <a:lstStyle/>
          <a:p>
            <a:r>
              <a:rPr lang="en-NZ" dirty="0"/>
              <a:t>	</a:t>
            </a:r>
            <a:r>
              <a:rPr lang="en-NZ" b="1" dirty="0">
                <a:solidFill>
                  <a:schemeClr val="accent1">
                    <a:lumMod val="75000"/>
                  </a:schemeClr>
                </a:solidFill>
              </a:rPr>
              <a:t>Teaching Programme and Facilities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8846" y="777308"/>
            <a:ext cx="7580675" cy="5058837"/>
          </a:xfrm>
        </p:spPr>
      </p:pic>
      <p:sp>
        <p:nvSpPr>
          <p:cNvPr id="3" name="Rectangle 2"/>
          <p:cNvSpPr/>
          <p:nvPr/>
        </p:nvSpPr>
        <p:spPr>
          <a:xfrm>
            <a:off x="2325291" y="5836145"/>
            <a:ext cx="7119385" cy="523220"/>
          </a:xfrm>
          <a:prstGeom prst="rect">
            <a:avLst/>
          </a:prstGeom>
        </p:spPr>
        <p:txBody>
          <a:bodyPr wrap="none">
            <a:spAutoFit/>
          </a:bodyPr>
          <a:lstStyle/>
          <a:p>
            <a:r>
              <a:rPr lang="en-NZ" sz="2800" b="1" dirty="0"/>
              <a:t>PGY1 teaching, every Wednesday 3:30-5:00pm</a:t>
            </a:r>
          </a:p>
        </p:txBody>
      </p:sp>
      <p:sp>
        <p:nvSpPr>
          <p:cNvPr id="5" name="Rectangle 4"/>
          <p:cNvSpPr/>
          <p:nvPr/>
        </p:nvSpPr>
        <p:spPr>
          <a:xfrm>
            <a:off x="2420445" y="6328514"/>
            <a:ext cx="6929076" cy="523220"/>
          </a:xfrm>
          <a:prstGeom prst="rect">
            <a:avLst/>
          </a:prstGeom>
        </p:spPr>
        <p:txBody>
          <a:bodyPr wrap="none">
            <a:spAutoFit/>
          </a:bodyPr>
          <a:lstStyle/>
          <a:p>
            <a:r>
              <a:rPr lang="en-NZ" sz="2800" b="1" dirty="0"/>
              <a:t>PGY2 teaching, every Thursday 12:30-1:15pm</a:t>
            </a:r>
          </a:p>
        </p:txBody>
      </p:sp>
    </p:spTree>
    <p:extLst>
      <p:ext uri="{BB962C8B-B14F-4D97-AF65-F5344CB8AC3E}">
        <p14:creationId xmlns:p14="http://schemas.microsoft.com/office/powerpoint/2010/main" val="2248527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9201" y="3223637"/>
            <a:ext cx="2797411" cy="2098058"/>
          </a:xfrm>
          <a:prstGeom prst="rect">
            <a:avLst/>
          </a:prstGeom>
        </p:spPr>
      </p:pic>
      <p:sp>
        <p:nvSpPr>
          <p:cNvPr id="2" name="Title 1"/>
          <p:cNvSpPr>
            <a:spLocks noGrp="1"/>
          </p:cNvSpPr>
          <p:nvPr>
            <p:ph type="title"/>
          </p:nvPr>
        </p:nvSpPr>
        <p:spPr>
          <a:xfrm>
            <a:off x="2666998" y="321248"/>
            <a:ext cx="6365682" cy="699715"/>
          </a:xfrm>
        </p:spPr>
        <p:txBody>
          <a:bodyPr>
            <a:normAutofit fontScale="90000"/>
          </a:bodyPr>
          <a:lstStyle/>
          <a:p>
            <a:r>
              <a:rPr lang="en-NZ" sz="8000" b="1" dirty="0">
                <a:solidFill>
                  <a:schemeClr val="accent1">
                    <a:lumMod val="75000"/>
                  </a:schemeClr>
                </a:solidFill>
              </a:rPr>
              <a:t>Scenario training</a:t>
            </a:r>
            <a:r>
              <a:rPr lang="en-NZ" dirty="0">
                <a:solidFill>
                  <a:schemeClr val="accent1">
                    <a:lumMod val="75000"/>
                  </a:schemeClr>
                </a:solidFill>
              </a:rPr>
              <a:t/>
            </a:r>
            <a:br>
              <a:rPr lang="en-NZ" dirty="0">
                <a:solidFill>
                  <a:schemeClr val="accent1">
                    <a:lumMod val="75000"/>
                  </a:schemeClr>
                </a:solidFill>
              </a:rPr>
            </a:br>
            <a:endParaRPr lang="en-NZ" dirty="0">
              <a:solidFill>
                <a:schemeClr val="accent1">
                  <a:lumMod val="75000"/>
                </a:schemeClr>
              </a:solidFill>
            </a:endParaRPr>
          </a:p>
        </p:txBody>
      </p:sp>
      <p:sp>
        <p:nvSpPr>
          <p:cNvPr id="3" name="Content Placeholder 2"/>
          <p:cNvSpPr>
            <a:spLocks noGrp="1"/>
          </p:cNvSpPr>
          <p:nvPr>
            <p:ph idx="1"/>
          </p:nvPr>
        </p:nvSpPr>
        <p:spPr>
          <a:xfrm>
            <a:off x="0" y="696540"/>
            <a:ext cx="10515600" cy="4351338"/>
          </a:xfrm>
        </p:spPr>
        <p:txBody>
          <a:bodyPr/>
          <a:lstStyle/>
          <a:p>
            <a:r>
              <a:rPr lang="en-NZ" dirty="0"/>
              <a:t>20 min Rapid Fire</a:t>
            </a:r>
          </a:p>
          <a:p>
            <a:r>
              <a:rPr lang="en-NZ" dirty="0"/>
              <a:t>Sick and Deteriorating Pt</a:t>
            </a:r>
          </a:p>
          <a:p>
            <a:r>
              <a:rPr lang="en-NZ" dirty="0"/>
              <a:t>Site specific IP scenarios at Burwood and </a:t>
            </a:r>
            <a:r>
              <a:rPr lang="en-NZ" dirty="0" err="1"/>
              <a:t>Hillmorton</a:t>
            </a:r>
            <a:r>
              <a:rPr lang="en-NZ" dirty="0"/>
              <a:t> Hospitals at the commencement of each run </a:t>
            </a:r>
          </a:p>
          <a:p>
            <a:r>
              <a:rPr lang="en-NZ" dirty="0" err="1" smtClean="0"/>
              <a:t>Haoura</a:t>
            </a:r>
            <a:r>
              <a:rPr lang="en-NZ" dirty="0" smtClean="0"/>
              <a:t> </a:t>
            </a:r>
            <a:r>
              <a:rPr lang="en-NZ" dirty="0"/>
              <a:t>Maori following the </a:t>
            </a:r>
            <a:r>
              <a:rPr lang="en-NZ" dirty="0" err="1"/>
              <a:t>Meihana</a:t>
            </a:r>
            <a:r>
              <a:rPr lang="en-NZ" dirty="0"/>
              <a:t> Model in collaboration with MIHI</a:t>
            </a:r>
          </a:p>
          <a:p>
            <a:pPr marL="0" indent="0">
              <a:buNone/>
            </a:pPr>
            <a:endParaRPr lang="en-NZ"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90" y="3428562"/>
            <a:ext cx="2818502" cy="211387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8023" y="3063229"/>
            <a:ext cx="2828743" cy="212155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586" y="4798612"/>
            <a:ext cx="2745850" cy="205938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788" y="4798612"/>
            <a:ext cx="2557212" cy="191790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2917" y="4942774"/>
            <a:ext cx="2693773" cy="2020330"/>
          </a:xfrm>
          <a:prstGeom prst="rect">
            <a:avLst/>
          </a:prstGeom>
        </p:spPr>
      </p:pic>
    </p:spTree>
    <p:extLst>
      <p:ext uri="{BB962C8B-B14F-4D97-AF65-F5344CB8AC3E}">
        <p14:creationId xmlns:p14="http://schemas.microsoft.com/office/powerpoint/2010/main" val="2899329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636" y="230588"/>
            <a:ext cx="8725618" cy="936680"/>
          </a:xfrm>
        </p:spPr>
        <p:txBody>
          <a:bodyPr>
            <a:normAutofit fontScale="90000"/>
          </a:bodyPr>
          <a:lstStyle/>
          <a:p>
            <a:r>
              <a:rPr lang="en-NZ" sz="7200" b="1" dirty="0">
                <a:solidFill>
                  <a:schemeClr val="accent1">
                    <a:lumMod val="75000"/>
                  </a:schemeClr>
                </a:solidFill>
              </a:rPr>
              <a:t>Practical</a:t>
            </a:r>
            <a:r>
              <a:rPr lang="en-NZ" b="1" dirty="0">
                <a:solidFill>
                  <a:schemeClr val="accent1">
                    <a:lumMod val="75000"/>
                  </a:schemeClr>
                </a:solidFill>
              </a:rPr>
              <a:t> </a:t>
            </a:r>
            <a:r>
              <a:rPr lang="en-NZ" sz="8000" b="1" dirty="0">
                <a:solidFill>
                  <a:schemeClr val="accent1">
                    <a:lumMod val="75000"/>
                  </a:schemeClr>
                </a:solidFill>
              </a:rPr>
              <a:t>Skill Sessions</a:t>
            </a:r>
          </a:p>
        </p:txBody>
      </p:sp>
      <p:sp>
        <p:nvSpPr>
          <p:cNvPr id="3" name="Text Placeholder 2"/>
          <p:cNvSpPr>
            <a:spLocks noGrp="1"/>
          </p:cNvSpPr>
          <p:nvPr>
            <p:ph type="body" idx="1"/>
          </p:nvPr>
        </p:nvSpPr>
        <p:spPr>
          <a:xfrm>
            <a:off x="729320" y="755539"/>
            <a:ext cx="8725618" cy="3226669"/>
          </a:xfrm>
        </p:spPr>
        <p:txBody>
          <a:bodyPr>
            <a:normAutofit fontScale="70000" lnSpcReduction="20000"/>
          </a:bodyPr>
          <a:lstStyle/>
          <a:p>
            <a:endParaRPr lang="en-NZ" sz="2800" dirty="0"/>
          </a:p>
          <a:p>
            <a:pPr marL="685800" indent="-685800">
              <a:buFont typeface="Arial" panose="020B0604020202020204" pitchFamily="34" charset="0"/>
              <a:buChar char="•"/>
            </a:pPr>
            <a:r>
              <a:rPr lang="en-NZ" sz="4500" dirty="0">
                <a:solidFill>
                  <a:schemeClr val="tx1"/>
                </a:solidFill>
              </a:rPr>
              <a:t>Nasogastric tube placement – IP approach</a:t>
            </a:r>
          </a:p>
          <a:p>
            <a:pPr marL="685800" indent="-685800">
              <a:buFont typeface="Arial" panose="020B0604020202020204" pitchFamily="34" charset="0"/>
              <a:buChar char="•"/>
            </a:pPr>
            <a:r>
              <a:rPr lang="en-NZ" sz="4500" dirty="0">
                <a:solidFill>
                  <a:schemeClr val="tx1"/>
                </a:solidFill>
              </a:rPr>
              <a:t>Suturing and knot tying</a:t>
            </a:r>
          </a:p>
          <a:p>
            <a:pPr marL="685800" indent="-685800">
              <a:buFont typeface="Arial" panose="020B0604020202020204" pitchFamily="34" charset="0"/>
              <a:buChar char="•"/>
            </a:pPr>
            <a:r>
              <a:rPr lang="en-NZ" sz="4500" dirty="0">
                <a:solidFill>
                  <a:schemeClr val="tx1"/>
                </a:solidFill>
              </a:rPr>
              <a:t>Airway management</a:t>
            </a:r>
          </a:p>
          <a:p>
            <a:pPr marL="685800" indent="-685800">
              <a:buFont typeface="Arial" panose="020B0604020202020204" pitchFamily="34" charset="0"/>
              <a:buChar char="•"/>
            </a:pPr>
            <a:r>
              <a:rPr lang="en-NZ" sz="4500" dirty="0">
                <a:solidFill>
                  <a:schemeClr val="tx1"/>
                </a:solidFill>
              </a:rPr>
              <a:t>USS guided IV placement</a:t>
            </a:r>
          </a:p>
          <a:p>
            <a:pPr marL="685800" indent="-685800">
              <a:buFont typeface="Arial" panose="020B0604020202020204" pitchFamily="34" charset="0"/>
              <a:buChar char="•"/>
            </a:pPr>
            <a:r>
              <a:rPr lang="en-NZ" sz="4500" dirty="0">
                <a:solidFill>
                  <a:schemeClr val="tx1"/>
                </a:solidFill>
              </a:rPr>
              <a:t>LP</a:t>
            </a:r>
          </a:p>
          <a:p>
            <a:pPr marL="685800" indent="-685800">
              <a:buFont typeface="Arial" panose="020B0604020202020204" pitchFamily="34" charset="0"/>
              <a:buChar char="•"/>
            </a:pPr>
            <a:r>
              <a:rPr lang="en-NZ" sz="4500" dirty="0">
                <a:solidFill>
                  <a:schemeClr val="tx1"/>
                </a:solidFill>
              </a:rPr>
              <a:t>Ophthalmology</a:t>
            </a:r>
          </a:p>
          <a:p>
            <a:endParaRPr lang="en-NZ" dirty="0"/>
          </a:p>
          <a:p>
            <a:endParaRPr lang="en-NZ" dirty="0"/>
          </a:p>
          <a:p>
            <a:endParaRPr lang="en-NZ" dirty="0"/>
          </a:p>
          <a:p>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657" y="4651513"/>
            <a:ext cx="2618630" cy="196397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3108956" y="4046339"/>
            <a:ext cx="2443315" cy="18324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2271" y="4762831"/>
            <a:ext cx="2586824" cy="19401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880" y="3924024"/>
            <a:ext cx="3090333" cy="23177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4190" y="1021347"/>
            <a:ext cx="3636128" cy="2727096"/>
          </a:xfrm>
          <a:prstGeom prst="rect">
            <a:avLst/>
          </a:prstGeom>
        </p:spPr>
      </p:pic>
    </p:spTree>
    <p:extLst>
      <p:ext uri="{BB962C8B-B14F-4D97-AF65-F5344CB8AC3E}">
        <p14:creationId xmlns:p14="http://schemas.microsoft.com/office/powerpoint/2010/main" val="1861840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83" y="-70742"/>
            <a:ext cx="10515600" cy="1055950"/>
          </a:xfrm>
        </p:spPr>
        <p:txBody>
          <a:bodyPr>
            <a:normAutofit/>
          </a:bodyPr>
          <a:lstStyle/>
          <a:p>
            <a:pPr algn="ctr"/>
            <a:r>
              <a:rPr lang="en-NZ" b="1" dirty="0">
                <a:solidFill>
                  <a:schemeClr val="accent1">
                    <a:lumMod val="75000"/>
                  </a:schemeClr>
                </a:solidFill>
              </a:rPr>
              <a:t>Workshops</a:t>
            </a:r>
          </a:p>
        </p:txBody>
      </p:sp>
      <p:sp>
        <p:nvSpPr>
          <p:cNvPr id="3" name="Text Placeholder 2"/>
          <p:cNvSpPr>
            <a:spLocks noGrp="1"/>
          </p:cNvSpPr>
          <p:nvPr>
            <p:ph type="body" idx="1"/>
          </p:nvPr>
        </p:nvSpPr>
        <p:spPr>
          <a:xfrm>
            <a:off x="43027" y="985208"/>
            <a:ext cx="10515600" cy="2526954"/>
          </a:xfrm>
        </p:spPr>
        <p:txBody>
          <a:bodyPr>
            <a:noAutofit/>
          </a:bodyPr>
          <a:lstStyle/>
          <a:p>
            <a:pPr marL="457200" indent="-457200">
              <a:buFont typeface="Arial" panose="020B0604020202020204" pitchFamily="34" charset="0"/>
              <a:buChar char="•"/>
            </a:pPr>
            <a:r>
              <a:rPr lang="en-NZ" sz="2800" dirty="0">
                <a:solidFill>
                  <a:schemeClr val="tx1"/>
                </a:solidFill>
              </a:rPr>
              <a:t>Wellbeing and Resilience</a:t>
            </a:r>
          </a:p>
          <a:p>
            <a:pPr marL="457200" indent="-457200">
              <a:buFont typeface="Arial" panose="020B0604020202020204" pitchFamily="34" charset="0"/>
              <a:buChar char="•"/>
            </a:pPr>
            <a:r>
              <a:rPr lang="en-NZ" sz="2800" dirty="0">
                <a:solidFill>
                  <a:schemeClr val="tx1"/>
                </a:solidFill>
              </a:rPr>
              <a:t>Pharmacy</a:t>
            </a:r>
          </a:p>
          <a:p>
            <a:pPr marL="457200" indent="-457200">
              <a:buFont typeface="Arial" panose="020B0604020202020204" pitchFamily="34" charset="0"/>
              <a:buChar char="•"/>
            </a:pPr>
            <a:r>
              <a:rPr lang="en-NZ" sz="2800" dirty="0">
                <a:solidFill>
                  <a:schemeClr val="tx1"/>
                </a:solidFill>
              </a:rPr>
              <a:t>Conflict management</a:t>
            </a:r>
          </a:p>
          <a:p>
            <a:pPr marL="457200" indent="-457200">
              <a:buFont typeface="Arial" panose="020B0604020202020204" pitchFamily="34" charset="0"/>
              <a:buChar char="•"/>
            </a:pPr>
            <a:r>
              <a:rPr lang="en-NZ" sz="2800" dirty="0">
                <a:solidFill>
                  <a:schemeClr val="tx1"/>
                </a:solidFill>
              </a:rPr>
              <a:t>Serious Illness Conversation </a:t>
            </a:r>
            <a:endParaRPr lang="en-NZ" sz="2800" dirty="0" smtClean="0">
              <a:solidFill>
                <a:schemeClr val="tx1"/>
              </a:solidFill>
            </a:endParaRPr>
          </a:p>
          <a:p>
            <a:r>
              <a:rPr lang="en-NZ" sz="2800" dirty="0">
                <a:solidFill>
                  <a:schemeClr val="tx1"/>
                </a:solidFill>
              </a:rPr>
              <a:t> </a:t>
            </a:r>
            <a:r>
              <a:rPr lang="en-NZ" sz="2800" dirty="0" smtClean="0">
                <a:solidFill>
                  <a:schemeClr val="tx1"/>
                </a:solidFill>
              </a:rPr>
              <a:t>     Guide </a:t>
            </a:r>
            <a:r>
              <a:rPr lang="en-NZ" sz="2800" dirty="0">
                <a:solidFill>
                  <a:schemeClr val="tx1"/>
                </a:solidFill>
              </a:rPr>
              <a:t>(</a:t>
            </a:r>
            <a:r>
              <a:rPr lang="en-NZ" sz="2800" dirty="0" smtClean="0">
                <a:solidFill>
                  <a:schemeClr val="tx1"/>
                </a:solidFill>
              </a:rPr>
              <a:t>SICG)</a:t>
            </a:r>
          </a:p>
          <a:p>
            <a:endParaRPr lang="en-NZ" sz="2800" dirty="0" smtClean="0">
              <a:solidFill>
                <a:schemeClr val="tx1"/>
              </a:solidFill>
            </a:endParaRPr>
          </a:p>
          <a:p>
            <a:r>
              <a:rPr lang="en-NZ" sz="2800" dirty="0" smtClean="0">
                <a:solidFill>
                  <a:schemeClr val="tx1"/>
                </a:solidFill>
              </a:rPr>
              <a:t>*Inter professional and </a:t>
            </a:r>
          </a:p>
          <a:p>
            <a:r>
              <a:rPr lang="en-NZ" sz="2800" dirty="0">
                <a:solidFill>
                  <a:schemeClr val="tx1"/>
                </a:solidFill>
              </a:rPr>
              <a:t>m</a:t>
            </a:r>
            <a:r>
              <a:rPr lang="en-NZ" sz="2800" dirty="0" smtClean="0">
                <a:solidFill>
                  <a:schemeClr val="tx1"/>
                </a:solidFill>
              </a:rPr>
              <a:t>ulti-disciplinary focussed teaching . </a:t>
            </a:r>
            <a:endParaRPr lang="en-NZ" sz="2800" dirty="0">
              <a:solidFill>
                <a:schemeClr val="tx1"/>
              </a:solidFill>
            </a:endParaRPr>
          </a:p>
          <a:p>
            <a:pPr marL="457200" indent="-457200">
              <a:buFont typeface="Arial" panose="020B0604020202020204" pitchFamily="34" charset="0"/>
              <a:buChar char="•"/>
            </a:pPr>
            <a:endParaRPr lang="en-NZ" sz="2800" dirty="0">
              <a:solidFill>
                <a:schemeClr val="accent1">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0447" y="1310703"/>
            <a:ext cx="6891173" cy="5168380"/>
          </a:xfrm>
          <a:prstGeom prst="rect">
            <a:avLst/>
          </a:prstGeom>
        </p:spPr>
      </p:pic>
    </p:spTree>
    <p:extLst>
      <p:ext uri="{BB962C8B-B14F-4D97-AF65-F5344CB8AC3E}">
        <p14:creationId xmlns:p14="http://schemas.microsoft.com/office/powerpoint/2010/main" val="598944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8590" y="3342267"/>
            <a:ext cx="6820348" cy="3378320"/>
          </a:xfrm>
          <a:prstGeom prst="rect">
            <a:avLst/>
          </a:prstGeom>
        </p:spPr>
      </p:pic>
      <p:sp>
        <p:nvSpPr>
          <p:cNvPr id="2" name="Title 1"/>
          <p:cNvSpPr>
            <a:spLocks noGrp="1"/>
          </p:cNvSpPr>
          <p:nvPr>
            <p:ph type="title"/>
          </p:nvPr>
        </p:nvSpPr>
        <p:spPr>
          <a:xfrm>
            <a:off x="343929" y="82378"/>
            <a:ext cx="10515600" cy="1325563"/>
          </a:xfrm>
        </p:spPr>
        <p:txBody>
          <a:bodyPr>
            <a:normAutofit/>
          </a:bodyPr>
          <a:lstStyle/>
          <a:p>
            <a:r>
              <a:rPr lang="en-NZ" sz="5400" b="1" dirty="0">
                <a:solidFill>
                  <a:schemeClr val="accent1">
                    <a:lumMod val="75000"/>
                  </a:schemeClr>
                </a:solidFill>
              </a:rPr>
              <a:t>Clinical Orientation</a:t>
            </a:r>
          </a:p>
        </p:txBody>
      </p:sp>
      <p:sp>
        <p:nvSpPr>
          <p:cNvPr id="3" name="Content Placeholder 2"/>
          <p:cNvSpPr>
            <a:spLocks noGrp="1"/>
          </p:cNvSpPr>
          <p:nvPr>
            <p:ph idx="1"/>
          </p:nvPr>
        </p:nvSpPr>
        <p:spPr>
          <a:xfrm>
            <a:off x="426308" y="1166598"/>
            <a:ext cx="10515600" cy="4351338"/>
          </a:xfrm>
        </p:spPr>
        <p:txBody>
          <a:bodyPr/>
          <a:lstStyle/>
          <a:p>
            <a:r>
              <a:rPr lang="en-NZ" dirty="0"/>
              <a:t>Four </a:t>
            </a:r>
            <a:r>
              <a:rPr lang="en-NZ" dirty="0" smtClean="0"/>
              <a:t>days – </a:t>
            </a:r>
            <a:r>
              <a:rPr lang="en-NZ" dirty="0"/>
              <a:t>m</a:t>
            </a:r>
            <a:r>
              <a:rPr lang="en-NZ" dirty="0" smtClean="0"/>
              <a:t>id January</a:t>
            </a:r>
            <a:endParaRPr lang="en-NZ" dirty="0"/>
          </a:p>
          <a:p>
            <a:r>
              <a:rPr lang="en-NZ" dirty="0"/>
              <a:t>Computer application programmes</a:t>
            </a:r>
          </a:p>
          <a:p>
            <a:r>
              <a:rPr lang="en-NZ" dirty="0"/>
              <a:t>CTCs and Handovers</a:t>
            </a:r>
          </a:p>
          <a:p>
            <a:r>
              <a:rPr lang="en-NZ" dirty="0"/>
              <a:t>HO survival guide</a:t>
            </a:r>
          </a:p>
          <a:p>
            <a:r>
              <a:rPr lang="en-NZ" dirty="0"/>
              <a:t>Discharge summaries</a:t>
            </a:r>
          </a:p>
          <a:p>
            <a:r>
              <a:rPr lang="en-NZ" dirty="0"/>
              <a:t>Day in service</a:t>
            </a:r>
          </a:p>
          <a:p>
            <a:r>
              <a:rPr lang="en-NZ" dirty="0"/>
              <a:t>EXPO</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0548" y="82378"/>
            <a:ext cx="3104635" cy="4139513"/>
          </a:xfrm>
          <a:prstGeom prst="rect">
            <a:avLst/>
          </a:prstGeom>
        </p:spPr>
      </p:pic>
    </p:spTree>
    <p:extLst>
      <p:ext uri="{BB962C8B-B14F-4D97-AF65-F5344CB8AC3E}">
        <p14:creationId xmlns:p14="http://schemas.microsoft.com/office/powerpoint/2010/main" val="1285253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NZ" b="1" dirty="0">
                <a:solidFill>
                  <a:schemeClr val="accent1">
                    <a:lumMod val="75000"/>
                  </a:schemeClr>
                </a:solidFill>
              </a:rPr>
              <a:t>METU Check Mate Mentor Scheme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11523" y="1963063"/>
            <a:ext cx="4542277" cy="4513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3"/>
          <p:cNvSpPr txBox="1">
            <a:spLocks/>
          </p:cNvSpPr>
          <p:nvPr/>
        </p:nvSpPr>
        <p:spPr>
          <a:xfrm>
            <a:off x="336223" y="1849259"/>
            <a:ext cx="5759777" cy="38164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3600" dirty="0"/>
              <a:t>Friendly face to ask questions</a:t>
            </a:r>
          </a:p>
          <a:p>
            <a:r>
              <a:rPr lang="en-NZ" sz="3600" dirty="0"/>
              <a:t>Non-judgemental</a:t>
            </a:r>
          </a:p>
          <a:p>
            <a:r>
              <a:rPr lang="en-NZ" sz="3600" dirty="0"/>
              <a:t>Visible and available around hospital</a:t>
            </a:r>
          </a:p>
          <a:p>
            <a:r>
              <a:rPr lang="en-NZ" sz="3600" dirty="0"/>
              <a:t>Mentors are volunteer RMOs who are PGY2 and above</a:t>
            </a:r>
          </a:p>
          <a:p>
            <a:endParaRPr lang="en-NZ" dirty="0">
              <a:latin typeface="Baskerville Old Face" panose="02020602080505020303" pitchFamily="18" charset="0"/>
            </a:endParaRPr>
          </a:p>
        </p:txBody>
      </p:sp>
    </p:spTree>
    <p:extLst>
      <p:ext uri="{BB962C8B-B14F-4D97-AF65-F5344CB8AC3E}">
        <p14:creationId xmlns:p14="http://schemas.microsoft.com/office/powerpoint/2010/main" val="782716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9000">
              <a:schemeClr val="accent1">
                <a:lumMod val="20000"/>
                <a:lumOff val="80000"/>
              </a:schemeClr>
            </a:gs>
            <a:gs pos="95750">
              <a:srgbClr val="B5D2EC"/>
            </a:gs>
            <a:gs pos="100000">
              <a:schemeClr val="accent1">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7541" y="137104"/>
            <a:ext cx="10515600" cy="1325563"/>
          </a:xfrm>
        </p:spPr>
        <p:txBody>
          <a:bodyPr>
            <a:normAutofit/>
          </a:bodyPr>
          <a:lstStyle/>
          <a:p>
            <a:r>
              <a:rPr lang="en-NZ" b="1" dirty="0">
                <a:solidFill>
                  <a:srgbClr val="0070C0"/>
                </a:solidFill>
              </a:rPr>
              <a:t>Additional Supports and Rewards</a:t>
            </a:r>
          </a:p>
        </p:txBody>
      </p:sp>
      <p:sp>
        <p:nvSpPr>
          <p:cNvPr id="3" name="Content Placeholder 2"/>
          <p:cNvSpPr>
            <a:spLocks noGrp="1"/>
          </p:cNvSpPr>
          <p:nvPr>
            <p:ph idx="1"/>
          </p:nvPr>
        </p:nvSpPr>
        <p:spPr/>
        <p:txBody>
          <a:bodyPr/>
          <a:lstStyle/>
          <a:p>
            <a:r>
              <a:rPr lang="en-NZ" dirty="0"/>
              <a:t>RMO of the month</a:t>
            </a:r>
          </a:p>
          <a:p>
            <a:r>
              <a:rPr lang="en-NZ" dirty="0"/>
              <a:t>RMO training committee</a:t>
            </a:r>
          </a:p>
          <a:p>
            <a:r>
              <a:rPr lang="en-NZ" dirty="0"/>
              <a:t>End of run evaluations</a:t>
            </a:r>
          </a:p>
          <a:p>
            <a:r>
              <a:rPr lang="en-NZ" dirty="0"/>
              <a:t>Vocational Pathways Evening</a:t>
            </a:r>
          </a:p>
          <a:p>
            <a:r>
              <a:rPr lang="en-NZ" dirty="0"/>
              <a:t>Weekly </a:t>
            </a:r>
            <a:r>
              <a:rPr lang="en-NZ" dirty="0" smtClean="0"/>
              <a:t>newsletter</a:t>
            </a:r>
          </a:p>
          <a:p>
            <a:endParaRPr lang="en-NZ" dirty="0" smtClean="0"/>
          </a:p>
          <a:p>
            <a:r>
              <a:rPr lang="en-NZ" dirty="0" smtClean="0"/>
              <a:t>Canterbury Healthcare Challenge</a:t>
            </a:r>
            <a:endParaRPr lang="en-NZ" dirty="0"/>
          </a:p>
          <a:p>
            <a:endParaRPr lang="en-NZ" dirty="0">
              <a:solidFill>
                <a:srgbClr val="0070C0"/>
              </a:solidFill>
            </a:endParaRPr>
          </a:p>
          <a:p>
            <a:endParaRPr lang="en-NZ" dirty="0"/>
          </a:p>
        </p:txBody>
      </p:sp>
      <p:pic>
        <p:nvPicPr>
          <p:cNvPr id="6" name="Picture 5"/>
          <p:cNvPicPr>
            <a:picLocks noChangeAspect="1"/>
          </p:cNvPicPr>
          <p:nvPr/>
        </p:nvPicPr>
        <p:blipFill>
          <a:blip r:embed="rId2"/>
          <a:stretch>
            <a:fillRect/>
          </a:stretch>
        </p:blipFill>
        <p:spPr>
          <a:xfrm rot="20718595">
            <a:off x="6031615" y="1235494"/>
            <a:ext cx="2145907" cy="1587971"/>
          </a:xfrm>
          <a:prstGeom prst="rect">
            <a:avLst/>
          </a:prstGeom>
        </p:spPr>
      </p:pic>
      <p:pic>
        <p:nvPicPr>
          <p:cNvPr id="2050" name="8F9D5140-AB48-4EFE-B398-42419FCE182C" descr="8F9D5140-AB48-4EFE-B398-42419FCE182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826886">
            <a:off x="7472740" y="2467216"/>
            <a:ext cx="4472748" cy="34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627" y="5350861"/>
            <a:ext cx="4285152" cy="95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276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70 Medical Memes ideas | medical memes, awkward yeti, heart and brain com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660" y="3158797"/>
            <a:ext cx="3369274" cy="37824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02797" y="139365"/>
            <a:ext cx="11498356" cy="1325563"/>
          </a:xfrm>
        </p:spPr>
        <p:txBody>
          <a:bodyPr>
            <a:noAutofit/>
          </a:bodyPr>
          <a:lstStyle/>
          <a:p>
            <a:r>
              <a:rPr lang="en-NZ" sz="4000" b="1" dirty="0"/>
              <a:t>Introducing  first year House </a:t>
            </a:r>
            <a:r>
              <a:rPr lang="en-NZ" sz="4000" b="1" dirty="0" smtClean="0"/>
              <a:t>Officer  </a:t>
            </a:r>
            <a:r>
              <a:rPr lang="en-NZ" sz="4000" b="1" i="1" dirty="0"/>
              <a:t>Dr Kacey Gritt </a:t>
            </a:r>
            <a:br>
              <a:rPr lang="en-NZ" sz="4000" b="1" i="1" dirty="0"/>
            </a:br>
            <a:r>
              <a:rPr lang="en-NZ" sz="4000" b="1" dirty="0"/>
              <a:t>and second year House Officer </a:t>
            </a:r>
            <a:r>
              <a:rPr lang="en-NZ" sz="4000" b="1" i="1" dirty="0" smtClean="0"/>
              <a:t>Dr </a:t>
            </a:r>
            <a:r>
              <a:rPr lang="en-NZ" sz="4000" b="1" i="1" dirty="0"/>
              <a:t>Will Gillespie</a:t>
            </a:r>
          </a:p>
        </p:txBody>
      </p:sp>
      <p:sp>
        <p:nvSpPr>
          <p:cNvPr id="3" name="Content Placeholder 2"/>
          <p:cNvSpPr>
            <a:spLocks noGrp="1"/>
          </p:cNvSpPr>
          <p:nvPr>
            <p:ph idx="1"/>
          </p:nvPr>
        </p:nvSpPr>
        <p:spPr>
          <a:xfrm>
            <a:off x="333184" y="1957666"/>
            <a:ext cx="11554015" cy="3432175"/>
          </a:xfrm>
        </p:spPr>
        <p:txBody>
          <a:bodyPr/>
          <a:lstStyle/>
          <a:p>
            <a:pPr marL="0" lvl="0" indent="0" algn="ctr">
              <a:buNone/>
            </a:pPr>
            <a:r>
              <a:rPr lang="en-NZ" sz="3600" dirty="0">
                <a:solidFill>
                  <a:schemeClr val="accent1">
                    <a:lumMod val="75000"/>
                  </a:schemeClr>
                </a:solidFill>
                <a:latin typeface="Aharoni" panose="02010803020104030203" pitchFamily="2" charset="-79"/>
                <a:cs typeface="Aharoni" panose="02010803020104030203" pitchFamily="2" charset="-79"/>
              </a:rPr>
              <a:t>A day in the life of a House Officer here at the CDHB </a:t>
            </a:r>
          </a:p>
          <a:p>
            <a:pPr marL="0" lvl="0" indent="0">
              <a:buNone/>
            </a:pPr>
            <a:endParaRPr lang="en-NZ" sz="2400" dirty="0">
              <a:solidFill>
                <a:srgbClr val="002060"/>
              </a:solidFill>
            </a:endParaRPr>
          </a:p>
          <a:p>
            <a:pPr lvl="1"/>
            <a:r>
              <a:rPr lang="en-NZ" sz="3200" dirty="0">
                <a:solidFill>
                  <a:schemeClr val="accent1">
                    <a:lumMod val="75000"/>
                  </a:schemeClr>
                </a:solidFill>
              </a:rPr>
              <a:t>Working at the CDHB</a:t>
            </a:r>
          </a:p>
          <a:p>
            <a:pPr lvl="1"/>
            <a:r>
              <a:rPr lang="en-NZ" sz="3200" dirty="0">
                <a:solidFill>
                  <a:schemeClr val="accent1">
                    <a:lumMod val="75000"/>
                  </a:schemeClr>
                </a:solidFill>
              </a:rPr>
              <a:t>Rosters</a:t>
            </a:r>
          </a:p>
          <a:p>
            <a:pPr lvl="1"/>
            <a:r>
              <a:rPr lang="en-NZ" sz="3200" dirty="0">
                <a:solidFill>
                  <a:schemeClr val="accent1">
                    <a:lumMod val="75000"/>
                  </a:schemeClr>
                </a:solidFill>
              </a:rPr>
              <a:t>Training, Teaching and Support</a:t>
            </a:r>
          </a:p>
          <a:p>
            <a:pPr lvl="1"/>
            <a:r>
              <a:rPr lang="en-NZ" sz="3200" dirty="0">
                <a:solidFill>
                  <a:schemeClr val="accent1">
                    <a:lumMod val="75000"/>
                  </a:schemeClr>
                </a:solidFill>
              </a:rPr>
              <a:t>Clinical Team Coordinators (CTC</a:t>
            </a:r>
            <a:r>
              <a:rPr lang="en-NZ" sz="3200" dirty="0">
                <a:solidFill>
                  <a:schemeClr val="accent5">
                    <a:lumMod val="60000"/>
                    <a:lumOff val="40000"/>
                  </a:schemeClr>
                </a:solidFill>
              </a:rPr>
              <a:t>)</a:t>
            </a:r>
          </a:p>
          <a:p>
            <a:endParaRPr lang="en-NZ" dirty="0"/>
          </a:p>
        </p:txBody>
      </p:sp>
    </p:spTree>
    <p:extLst>
      <p:ext uri="{BB962C8B-B14F-4D97-AF65-F5344CB8AC3E}">
        <p14:creationId xmlns:p14="http://schemas.microsoft.com/office/powerpoint/2010/main" val="3954825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23FBB4-593A-4AE5-B4C2-D43B6C3F7628}"/>
              </a:ext>
            </a:extLst>
          </p:cNvPr>
          <p:cNvSpPr>
            <a:spLocks noGrp="1"/>
          </p:cNvSpPr>
          <p:nvPr>
            <p:ph type="title"/>
          </p:nvPr>
        </p:nvSpPr>
        <p:spPr/>
        <p:txBody>
          <a:bodyPr>
            <a:normAutofit/>
          </a:bodyPr>
          <a:lstStyle/>
          <a:p>
            <a:r>
              <a:rPr lang="en-NZ" sz="5400" b="1" dirty="0">
                <a:solidFill>
                  <a:srgbClr val="0070C0"/>
                </a:solidFill>
              </a:rPr>
              <a:t>The Christchurch experience</a:t>
            </a:r>
          </a:p>
        </p:txBody>
      </p:sp>
      <p:sp>
        <p:nvSpPr>
          <p:cNvPr id="3" name="Content Placeholder 2">
            <a:extLst>
              <a:ext uri="{FF2B5EF4-FFF2-40B4-BE49-F238E27FC236}">
                <a16:creationId xmlns="" xmlns:a16="http://schemas.microsoft.com/office/drawing/2014/main" id="{7D3A37FE-3C6A-4603-A146-3E4891217413}"/>
              </a:ext>
            </a:extLst>
          </p:cNvPr>
          <p:cNvSpPr>
            <a:spLocks noGrp="1"/>
          </p:cNvSpPr>
          <p:nvPr>
            <p:ph idx="1"/>
          </p:nvPr>
        </p:nvSpPr>
        <p:spPr/>
        <p:txBody>
          <a:bodyPr>
            <a:normAutofit lnSpcReduction="10000"/>
          </a:bodyPr>
          <a:lstStyle/>
          <a:p>
            <a:r>
              <a:rPr lang="en-NZ" dirty="0"/>
              <a:t>Friendly environment</a:t>
            </a:r>
          </a:p>
          <a:p>
            <a:r>
              <a:rPr lang="en-NZ" dirty="0"/>
              <a:t>Good support on duty shifts </a:t>
            </a:r>
          </a:p>
          <a:p>
            <a:pPr lvl="1"/>
            <a:r>
              <a:rPr lang="en-NZ" dirty="0"/>
              <a:t>CTCs to triage calls/tasks</a:t>
            </a:r>
          </a:p>
          <a:p>
            <a:pPr lvl="1"/>
            <a:r>
              <a:rPr lang="en-NZ" dirty="0"/>
              <a:t>Additional after hours support for first 4 weeks</a:t>
            </a:r>
          </a:p>
          <a:p>
            <a:r>
              <a:rPr lang="en-NZ" dirty="0"/>
              <a:t>Clinical resources – </a:t>
            </a:r>
            <a:r>
              <a:rPr lang="en-NZ" dirty="0" err="1"/>
              <a:t>HealthPathways</a:t>
            </a:r>
            <a:r>
              <a:rPr lang="en-NZ" dirty="0"/>
              <a:t>, Pink Book…</a:t>
            </a:r>
          </a:p>
          <a:p>
            <a:r>
              <a:rPr lang="en-NZ" dirty="0"/>
              <a:t>Electronic tools to improve workflow </a:t>
            </a:r>
            <a:r>
              <a:rPr lang="en-NZ" dirty="0" err="1"/>
              <a:t>eg</a:t>
            </a:r>
            <a:r>
              <a:rPr lang="en-NZ" dirty="0"/>
              <a:t> Cortex notes</a:t>
            </a:r>
          </a:p>
          <a:p>
            <a:r>
              <a:rPr lang="en-NZ" dirty="0"/>
              <a:t>Educational opportunities</a:t>
            </a:r>
          </a:p>
          <a:p>
            <a:pPr lvl="1"/>
            <a:r>
              <a:rPr lang="en-NZ" dirty="0"/>
              <a:t>Medical library associated with the Otago campus</a:t>
            </a:r>
          </a:p>
          <a:p>
            <a:pPr lvl="1"/>
            <a:r>
              <a:rPr lang="en-NZ" dirty="0"/>
              <a:t>METU teaching programme, run-based teaching</a:t>
            </a:r>
          </a:p>
          <a:p>
            <a:r>
              <a:rPr lang="en-NZ" dirty="0"/>
              <a:t>Busy dynamic hospital, large size</a:t>
            </a:r>
          </a:p>
        </p:txBody>
      </p:sp>
      <p:grpSp>
        <p:nvGrpSpPr>
          <p:cNvPr id="9" name="Group 8">
            <a:extLst>
              <a:ext uri="{FF2B5EF4-FFF2-40B4-BE49-F238E27FC236}">
                <a16:creationId xmlns="" xmlns:a16="http://schemas.microsoft.com/office/drawing/2014/main" id="{31A855AF-A96A-459C-95ED-6C828AED1064}"/>
              </a:ext>
            </a:extLst>
          </p:cNvPr>
          <p:cNvGrpSpPr/>
          <p:nvPr/>
        </p:nvGrpSpPr>
        <p:grpSpPr>
          <a:xfrm>
            <a:off x="7418530" y="1522398"/>
            <a:ext cx="4455382" cy="2216150"/>
            <a:chOff x="7736618" y="0"/>
            <a:chExt cx="4455382" cy="2216150"/>
          </a:xfrm>
        </p:grpSpPr>
        <p:pic>
          <p:nvPicPr>
            <p:cNvPr id="4" name="Picture 3">
              <a:extLst>
                <a:ext uri="{FF2B5EF4-FFF2-40B4-BE49-F238E27FC236}">
                  <a16:creationId xmlns="" xmlns:a16="http://schemas.microsoft.com/office/drawing/2014/main" id="{3BB21000-2BD5-4E72-9F5C-B233D6FB4B9F}"/>
                </a:ext>
              </a:extLst>
            </p:cNvPr>
            <p:cNvPicPr>
              <a:picLocks noChangeAspect="1"/>
            </p:cNvPicPr>
            <p:nvPr/>
          </p:nvPicPr>
          <p:blipFill>
            <a:blip r:embed="rId2"/>
            <a:stretch>
              <a:fillRect/>
            </a:stretch>
          </p:blipFill>
          <p:spPr>
            <a:xfrm>
              <a:off x="7736618" y="0"/>
              <a:ext cx="4455381" cy="1121717"/>
            </a:xfrm>
            <a:prstGeom prst="rect">
              <a:avLst/>
            </a:prstGeom>
          </p:spPr>
        </p:pic>
        <p:pic>
          <p:nvPicPr>
            <p:cNvPr id="5" name="Picture 4">
              <a:extLst>
                <a:ext uri="{FF2B5EF4-FFF2-40B4-BE49-F238E27FC236}">
                  <a16:creationId xmlns="" xmlns:a16="http://schemas.microsoft.com/office/drawing/2014/main" id="{F849BFEB-B691-4CC5-A520-64937C7A673E}"/>
                </a:ext>
              </a:extLst>
            </p:cNvPr>
            <p:cNvPicPr>
              <a:picLocks noChangeAspect="1"/>
            </p:cNvPicPr>
            <p:nvPr/>
          </p:nvPicPr>
          <p:blipFill>
            <a:blip r:embed="rId3"/>
            <a:stretch>
              <a:fillRect/>
            </a:stretch>
          </p:blipFill>
          <p:spPr>
            <a:xfrm>
              <a:off x="8677274" y="1147005"/>
              <a:ext cx="3514725" cy="609600"/>
            </a:xfrm>
            <a:prstGeom prst="rect">
              <a:avLst/>
            </a:prstGeom>
          </p:spPr>
        </p:pic>
        <p:pic>
          <p:nvPicPr>
            <p:cNvPr id="6" name="Picture 5">
              <a:extLst>
                <a:ext uri="{FF2B5EF4-FFF2-40B4-BE49-F238E27FC236}">
                  <a16:creationId xmlns="" xmlns:a16="http://schemas.microsoft.com/office/drawing/2014/main" id="{9F27215F-CD1E-4E79-9EE2-2EAE97D63B13}"/>
                </a:ext>
              </a:extLst>
            </p:cNvPr>
            <p:cNvPicPr>
              <a:picLocks noChangeAspect="1"/>
            </p:cNvPicPr>
            <p:nvPr/>
          </p:nvPicPr>
          <p:blipFill>
            <a:blip r:embed="rId4"/>
            <a:stretch>
              <a:fillRect/>
            </a:stretch>
          </p:blipFill>
          <p:spPr>
            <a:xfrm>
              <a:off x="9648825" y="1825625"/>
              <a:ext cx="2543175" cy="390525"/>
            </a:xfrm>
            <a:prstGeom prst="rect">
              <a:avLst/>
            </a:prstGeom>
          </p:spPr>
        </p:pic>
      </p:grpSp>
    </p:spTree>
    <p:extLst>
      <p:ext uri="{BB962C8B-B14F-4D97-AF65-F5344CB8AC3E}">
        <p14:creationId xmlns:p14="http://schemas.microsoft.com/office/powerpoint/2010/main" val="1207658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89" y="625678"/>
            <a:ext cx="7695414" cy="1795127"/>
          </a:xfrm>
        </p:spPr>
        <p:txBody>
          <a:bodyPr>
            <a:normAutofit fontScale="90000"/>
          </a:bodyPr>
          <a:lstStyle/>
          <a:p>
            <a:r>
              <a:rPr lang="en-NZ" b="1" dirty="0" smtClean="0">
                <a:solidFill>
                  <a:srgbClr val="0070C0"/>
                </a:solidFill>
              </a:rPr>
              <a:t>CDHB is made up of 18 Hospitals and facilities </a:t>
            </a:r>
            <a:br>
              <a:rPr lang="en-NZ" b="1" dirty="0" smtClean="0">
                <a:solidFill>
                  <a:srgbClr val="0070C0"/>
                </a:solidFill>
              </a:rPr>
            </a:br>
            <a:r>
              <a:rPr lang="en-NZ" b="1" dirty="0" smtClean="0">
                <a:solidFill>
                  <a:srgbClr val="0070C0"/>
                </a:solidFill>
              </a:rPr>
              <a:t>including ….</a:t>
            </a:r>
            <a:endParaRPr lang="en-NZ" b="1" dirty="0">
              <a:solidFill>
                <a:srgbClr val="0070C0"/>
              </a:solidFill>
            </a:endParaRPr>
          </a:p>
        </p:txBody>
      </p:sp>
      <p:sp>
        <p:nvSpPr>
          <p:cNvPr id="3" name="Subtitle 2"/>
          <p:cNvSpPr>
            <a:spLocks noGrp="1"/>
          </p:cNvSpPr>
          <p:nvPr>
            <p:ph type="subTitle" idx="1"/>
          </p:nvPr>
        </p:nvSpPr>
        <p:spPr>
          <a:xfrm>
            <a:off x="141402" y="2317110"/>
            <a:ext cx="9144000" cy="1655762"/>
          </a:xfrm>
        </p:spPr>
        <p:txBody>
          <a:bodyPr>
            <a:noAutofit/>
          </a:bodyPr>
          <a:lstStyle/>
          <a:p>
            <a:pPr marL="342900" indent="-342900" algn="l">
              <a:buFont typeface="Arial" panose="020B0604020202020204" pitchFamily="34" charset="0"/>
              <a:buChar char="•"/>
            </a:pPr>
            <a:r>
              <a:rPr lang="en-NZ" sz="3600" i="1" dirty="0" smtClean="0"/>
              <a:t>Christchurch Hospital</a:t>
            </a:r>
          </a:p>
          <a:p>
            <a:pPr marL="342900" indent="-342900" algn="l">
              <a:buFont typeface="Arial" panose="020B0604020202020204" pitchFamily="34" charset="0"/>
              <a:buChar char="•"/>
            </a:pPr>
            <a:r>
              <a:rPr lang="en-NZ" sz="3600" i="1" dirty="0" smtClean="0"/>
              <a:t>Christchurch Women’s Hospital</a:t>
            </a:r>
          </a:p>
          <a:p>
            <a:pPr marL="342900" indent="-342900" algn="l">
              <a:buFont typeface="Arial" panose="020B0604020202020204" pitchFamily="34" charset="0"/>
              <a:buChar char="•"/>
            </a:pPr>
            <a:r>
              <a:rPr lang="en-NZ" sz="3600" i="1" dirty="0" smtClean="0"/>
              <a:t>Ashburton Hospital</a:t>
            </a:r>
          </a:p>
          <a:p>
            <a:pPr marL="342900" indent="-342900" algn="l">
              <a:buFont typeface="Arial" panose="020B0604020202020204" pitchFamily="34" charset="0"/>
              <a:buChar char="•"/>
            </a:pPr>
            <a:r>
              <a:rPr lang="en-NZ" sz="3600" i="1" dirty="0" smtClean="0"/>
              <a:t>Burwood Hospital</a:t>
            </a:r>
          </a:p>
          <a:p>
            <a:pPr marL="342900" indent="-342900" algn="l">
              <a:buFont typeface="Arial" panose="020B0604020202020204" pitchFamily="34" charset="0"/>
              <a:buChar char="•"/>
            </a:pPr>
            <a:r>
              <a:rPr lang="en-NZ" sz="3600" i="1" dirty="0" err="1" smtClean="0"/>
              <a:t>Hillmorton</a:t>
            </a:r>
            <a:r>
              <a:rPr lang="en-NZ" sz="3600" i="1" dirty="0" smtClean="0"/>
              <a:t> Hospital</a:t>
            </a:r>
          </a:p>
          <a:p>
            <a:pPr marL="342900" indent="-342900" algn="l">
              <a:buFont typeface="Arial" panose="020B0604020202020204" pitchFamily="34" charset="0"/>
              <a:buChar char="•"/>
            </a:pPr>
            <a:endParaRPr lang="en-NZ" sz="3600" i="1" dirty="0" smtClean="0"/>
          </a:p>
          <a:p>
            <a:pPr algn="l"/>
            <a:r>
              <a:rPr lang="en-NZ" sz="4000" dirty="0" smtClean="0"/>
              <a:t>      	</a:t>
            </a:r>
            <a:r>
              <a:rPr lang="en-NZ" sz="3200" dirty="0" err="1" smtClean="0"/>
              <a:t>Kaikoura</a:t>
            </a:r>
            <a:r>
              <a:rPr lang="en-NZ" sz="3200" dirty="0" smtClean="0"/>
              <a:t> to Ashburton and the Chatham’s</a:t>
            </a:r>
            <a:endParaRPr lang="en-NZ" sz="3200" dirty="0"/>
          </a:p>
        </p:txBody>
      </p:sp>
      <p:pic>
        <p:nvPicPr>
          <p:cNvPr id="4" name="Picture 3"/>
          <p:cNvPicPr>
            <a:picLocks noChangeAspect="1"/>
          </p:cNvPicPr>
          <p:nvPr/>
        </p:nvPicPr>
        <p:blipFill>
          <a:blip r:embed="rId2"/>
          <a:stretch>
            <a:fillRect/>
          </a:stretch>
        </p:blipFill>
        <p:spPr>
          <a:xfrm>
            <a:off x="7832103" y="50488"/>
            <a:ext cx="3555475" cy="2370317"/>
          </a:xfrm>
          <a:prstGeom prst="rect">
            <a:avLst/>
          </a:prstGeom>
        </p:spPr>
      </p:pic>
      <p:pic>
        <p:nvPicPr>
          <p:cNvPr id="5" name="Picture 4"/>
          <p:cNvPicPr>
            <a:picLocks noChangeAspect="1"/>
          </p:cNvPicPr>
          <p:nvPr/>
        </p:nvPicPr>
        <p:blipFill>
          <a:blip r:embed="rId3"/>
          <a:stretch>
            <a:fillRect/>
          </a:stretch>
        </p:blipFill>
        <p:spPr>
          <a:xfrm>
            <a:off x="7994873" y="2505647"/>
            <a:ext cx="3392705" cy="4588062"/>
          </a:xfrm>
          <a:prstGeom prst="rect">
            <a:avLst/>
          </a:prstGeom>
        </p:spPr>
      </p:pic>
      <p:sp>
        <p:nvSpPr>
          <p:cNvPr id="6" name="Striped Right Arrow 5"/>
          <p:cNvSpPr/>
          <p:nvPr/>
        </p:nvSpPr>
        <p:spPr>
          <a:xfrm>
            <a:off x="141402" y="6117996"/>
            <a:ext cx="895546" cy="489144"/>
          </a:xfrm>
          <a:prstGeom prst="stripedRightArrow">
            <a:avLst/>
          </a:prstGeom>
          <a:solidFill>
            <a:srgbClr val="58883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424400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47314F-4F0D-433F-AD77-E9B4E294C26B}"/>
              </a:ext>
            </a:extLst>
          </p:cNvPr>
          <p:cNvSpPr>
            <a:spLocks noGrp="1"/>
          </p:cNvSpPr>
          <p:nvPr>
            <p:ph type="title"/>
          </p:nvPr>
        </p:nvSpPr>
        <p:spPr>
          <a:xfrm>
            <a:off x="0" y="-191057"/>
            <a:ext cx="10515600" cy="1325563"/>
          </a:xfrm>
        </p:spPr>
        <p:txBody>
          <a:bodyPr>
            <a:normAutofit/>
          </a:bodyPr>
          <a:lstStyle/>
          <a:p>
            <a:r>
              <a:rPr lang="en-NZ" sz="5400" b="1" dirty="0">
                <a:solidFill>
                  <a:srgbClr val="0070C0"/>
                </a:solidFill>
              </a:rPr>
              <a:t>Day in the life of an RMO</a:t>
            </a:r>
          </a:p>
        </p:txBody>
      </p:sp>
      <p:sp>
        <p:nvSpPr>
          <p:cNvPr id="3" name="Content Placeholder 2">
            <a:extLst>
              <a:ext uri="{FF2B5EF4-FFF2-40B4-BE49-F238E27FC236}">
                <a16:creationId xmlns="" xmlns:a16="http://schemas.microsoft.com/office/drawing/2014/main" id="{B0532D7B-3A57-4F34-A68E-0167A9BD8AE5}"/>
              </a:ext>
            </a:extLst>
          </p:cNvPr>
          <p:cNvSpPr>
            <a:spLocks noGrp="1"/>
          </p:cNvSpPr>
          <p:nvPr>
            <p:ph idx="1"/>
          </p:nvPr>
        </p:nvSpPr>
        <p:spPr>
          <a:xfrm>
            <a:off x="0" y="1762928"/>
            <a:ext cx="10515600" cy="4351338"/>
          </a:xfrm>
        </p:spPr>
        <p:txBody>
          <a:bodyPr>
            <a:normAutofit lnSpcReduction="10000"/>
          </a:bodyPr>
          <a:lstStyle/>
          <a:p>
            <a:r>
              <a:rPr lang="en-NZ" dirty="0"/>
              <a:t>Login to Cortex, read up on progress notes </a:t>
            </a:r>
            <a:endParaRPr lang="en-NZ" dirty="0" smtClean="0"/>
          </a:p>
          <a:p>
            <a:pPr marL="0" indent="0">
              <a:buNone/>
            </a:pPr>
            <a:r>
              <a:rPr lang="en-NZ" dirty="0" smtClean="0"/>
              <a:t>   from </a:t>
            </a:r>
            <a:r>
              <a:rPr lang="en-NZ" dirty="0"/>
              <a:t>overnight</a:t>
            </a:r>
          </a:p>
          <a:p>
            <a:r>
              <a:rPr lang="en-NZ" dirty="0"/>
              <a:t>Draft round notes</a:t>
            </a:r>
          </a:p>
          <a:p>
            <a:r>
              <a:rPr lang="en-NZ" dirty="0"/>
              <a:t>Round – usually with registrar or SMO</a:t>
            </a:r>
          </a:p>
          <a:p>
            <a:r>
              <a:rPr lang="en-NZ" dirty="0"/>
              <a:t>Jobs</a:t>
            </a:r>
          </a:p>
          <a:p>
            <a:pPr lvl="1"/>
            <a:r>
              <a:rPr lang="en-NZ" dirty="0"/>
              <a:t>Radiology requests, send/request investigations, consults &amp; referrals, discharges (urgent or planned may be done sooner)</a:t>
            </a:r>
          </a:p>
          <a:p>
            <a:pPr lvl="1"/>
            <a:r>
              <a:rPr lang="en-NZ" dirty="0"/>
              <a:t>Review </a:t>
            </a:r>
            <a:r>
              <a:rPr lang="en-NZ" dirty="0" err="1"/>
              <a:t>obs</a:t>
            </a:r>
            <a:r>
              <a:rPr lang="en-NZ" dirty="0"/>
              <a:t>/labs/radiology/patients of concern before lunch</a:t>
            </a:r>
          </a:p>
          <a:p>
            <a:r>
              <a:rPr lang="en-NZ" dirty="0"/>
              <a:t>Chase jobs, prep tomorrow’s discharges</a:t>
            </a:r>
          </a:p>
          <a:p>
            <a:r>
              <a:rPr lang="en-NZ" dirty="0"/>
              <a:t>Handover (jobs to chase, unwell patients for review…) &amp; go!</a:t>
            </a:r>
          </a:p>
        </p:txBody>
      </p:sp>
      <p:pic>
        <p:nvPicPr>
          <p:cNvPr id="4" name="Picture 3"/>
          <p:cNvPicPr>
            <a:picLocks noChangeAspect="1"/>
          </p:cNvPicPr>
          <p:nvPr/>
        </p:nvPicPr>
        <p:blipFill>
          <a:blip r:embed="rId2"/>
          <a:stretch>
            <a:fillRect/>
          </a:stretch>
        </p:blipFill>
        <p:spPr>
          <a:xfrm>
            <a:off x="6879137" y="782809"/>
            <a:ext cx="5237450" cy="2780254"/>
          </a:xfrm>
          <a:prstGeom prst="rect">
            <a:avLst/>
          </a:prstGeom>
        </p:spPr>
      </p:pic>
    </p:spTree>
    <p:extLst>
      <p:ext uri="{BB962C8B-B14F-4D97-AF65-F5344CB8AC3E}">
        <p14:creationId xmlns:p14="http://schemas.microsoft.com/office/powerpoint/2010/main" val="2432636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B1B74A-E7FC-4675-9D6C-CAC8D5ACE2DC}"/>
              </a:ext>
            </a:extLst>
          </p:cNvPr>
          <p:cNvSpPr>
            <a:spLocks noGrp="1"/>
          </p:cNvSpPr>
          <p:nvPr>
            <p:ph type="title"/>
          </p:nvPr>
        </p:nvSpPr>
        <p:spPr>
          <a:xfrm>
            <a:off x="90777" y="15268"/>
            <a:ext cx="10515600" cy="1325563"/>
          </a:xfrm>
        </p:spPr>
        <p:txBody>
          <a:bodyPr>
            <a:normAutofit/>
          </a:bodyPr>
          <a:lstStyle/>
          <a:p>
            <a:r>
              <a:rPr lang="en-NZ" sz="5400" b="1" dirty="0">
                <a:solidFill>
                  <a:srgbClr val="0070C0"/>
                </a:solidFill>
              </a:rPr>
              <a:t>Work-life balance</a:t>
            </a:r>
          </a:p>
        </p:txBody>
      </p:sp>
      <p:sp>
        <p:nvSpPr>
          <p:cNvPr id="3" name="Content Placeholder 2">
            <a:extLst>
              <a:ext uri="{FF2B5EF4-FFF2-40B4-BE49-F238E27FC236}">
                <a16:creationId xmlns="" xmlns:a16="http://schemas.microsoft.com/office/drawing/2014/main" id="{0C5BC1D6-BF26-4FEC-86CD-9B2E645FEF55}"/>
              </a:ext>
            </a:extLst>
          </p:cNvPr>
          <p:cNvSpPr>
            <a:spLocks noGrp="1"/>
          </p:cNvSpPr>
          <p:nvPr>
            <p:ph idx="1"/>
          </p:nvPr>
        </p:nvSpPr>
        <p:spPr>
          <a:xfrm>
            <a:off x="180474" y="1361496"/>
            <a:ext cx="6591300" cy="4351338"/>
          </a:xfrm>
        </p:spPr>
        <p:txBody>
          <a:bodyPr>
            <a:normAutofit lnSpcReduction="10000"/>
          </a:bodyPr>
          <a:lstStyle/>
          <a:p>
            <a:r>
              <a:rPr lang="en-NZ" dirty="0"/>
              <a:t>The great outdoors</a:t>
            </a:r>
          </a:p>
          <a:p>
            <a:pPr lvl="1"/>
            <a:r>
              <a:rPr lang="en-NZ" dirty="0"/>
              <a:t>Tramping – Arthur’s Pass, Lewis Pass, West Coast</a:t>
            </a:r>
          </a:p>
          <a:p>
            <a:pPr lvl="1"/>
            <a:r>
              <a:rPr lang="en-NZ" dirty="0"/>
              <a:t>Skiing – great fields in close proximity</a:t>
            </a:r>
          </a:p>
          <a:p>
            <a:pPr lvl="1"/>
            <a:r>
              <a:rPr lang="en-NZ" dirty="0"/>
              <a:t>Banks Peninsula – surfing, mountain biking</a:t>
            </a:r>
          </a:p>
          <a:p>
            <a:r>
              <a:rPr lang="en-NZ" dirty="0"/>
              <a:t>The city</a:t>
            </a:r>
          </a:p>
          <a:p>
            <a:pPr lvl="1"/>
            <a:r>
              <a:rPr lang="en-NZ" dirty="0" smtClean="0"/>
              <a:t>Vibrant cafes</a:t>
            </a:r>
            <a:r>
              <a:rPr lang="en-NZ" dirty="0"/>
              <a:t>, </a:t>
            </a:r>
            <a:r>
              <a:rPr lang="en-NZ" dirty="0" smtClean="0"/>
              <a:t>restaurants, festivals and shows </a:t>
            </a:r>
            <a:endParaRPr lang="en-NZ" dirty="0"/>
          </a:p>
          <a:p>
            <a:pPr lvl="1"/>
            <a:r>
              <a:rPr lang="en-NZ" dirty="0"/>
              <a:t>Good shopping</a:t>
            </a:r>
          </a:p>
          <a:p>
            <a:pPr lvl="1"/>
            <a:r>
              <a:rPr lang="en-NZ" dirty="0"/>
              <a:t>Improving every year!</a:t>
            </a:r>
          </a:p>
          <a:p>
            <a:r>
              <a:rPr lang="en-NZ" dirty="0"/>
              <a:t>Travel</a:t>
            </a:r>
          </a:p>
          <a:p>
            <a:pPr lvl="1"/>
            <a:r>
              <a:rPr lang="en-NZ" dirty="0"/>
              <a:t>International airport </a:t>
            </a:r>
          </a:p>
        </p:txBody>
      </p:sp>
      <p:pic>
        <p:nvPicPr>
          <p:cNvPr id="2050" name="Picture 2" descr="Top Mountain Biking Trails in Christchurch &amp; Canterbury | Christchurch -  Canterbury, New Zealand">
            <a:extLst>
              <a:ext uri="{FF2B5EF4-FFF2-40B4-BE49-F238E27FC236}">
                <a16:creationId xmlns="" xmlns:a16="http://schemas.microsoft.com/office/drawing/2014/main" id="{D1834924-549C-4BF2-89E1-96E8174C0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090" y="15268"/>
            <a:ext cx="3563926" cy="23735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893037" y="1512819"/>
            <a:ext cx="3298963" cy="2474222"/>
          </a:xfrm>
          <a:prstGeom prst="rect">
            <a:avLst/>
          </a:prstGeom>
        </p:spPr>
      </p:pic>
      <p:pic>
        <p:nvPicPr>
          <p:cNvPr id="5" name="Picture 4"/>
          <p:cNvPicPr>
            <a:picLocks noChangeAspect="1"/>
          </p:cNvPicPr>
          <p:nvPr/>
        </p:nvPicPr>
        <p:blipFill>
          <a:blip r:embed="rId4"/>
          <a:stretch>
            <a:fillRect/>
          </a:stretch>
        </p:blipFill>
        <p:spPr>
          <a:xfrm>
            <a:off x="8357478" y="4159030"/>
            <a:ext cx="3881684" cy="2488259"/>
          </a:xfrm>
          <a:prstGeom prst="rect">
            <a:avLst/>
          </a:prstGeom>
        </p:spPr>
      </p:pic>
      <p:pic>
        <p:nvPicPr>
          <p:cNvPr id="6" name="Picture 5"/>
          <p:cNvPicPr>
            <a:picLocks noChangeAspect="1"/>
          </p:cNvPicPr>
          <p:nvPr/>
        </p:nvPicPr>
        <p:blipFill>
          <a:blip r:embed="rId5"/>
          <a:stretch>
            <a:fillRect/>
          </a:stretch>
        </p:blipFill>
        <p:spPr>
          <a:xfrm>
            <a:off x="3762926" y="4172955"/>
            <a:ext cx="4513127" cy="2536250"/>
          </a:xfrm>
          <a:prstGeom prst="rect">
            <a:avLst/>
          </a:prstGeom>
        </p:spPr>
      </p:pic>
    </p:spTree>
    <p:extLst>
      <p:ext uri="{BB962C8B-B14F-4D97-AF65-F5344CB8AC3E}">
        <p14:creationId xmlns:p14="http://schemas.microsoft.com/office/powerpoint/2010/main" val="4235354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7829F6-44DE-4395-A0E2-02732899426B}"/>
              </a:ext>
            </a:extLst>
          </p:cNvPr>
          <p:cNvSpPr>
            <a:spLocks noGrp="1"/>
          </p:cNvSpPr>
          <p:nvPr>
            <p:ph type="title"/>
          </p:nvPr>
        </p:nvSpPr>
        <p:spPr>
          <a:xfrm>
            <a:off x="244311" y="132417"/>
            <a:ext cx="2894815" cy="1325563"/>
          </a:xfrm>
        </p:spPr>
        <p:txBody>
          <a:bodyPr>
            <a:normAutofit/>
          </a:bodyPr>
          <a:lstStyle/>
          <a:p>
            <a:r>
              <a:rPr lang="en-NZ" sz="5400" b="1" dirty="0">
                <a:solidFill>
                  <a:srgbClr val="0070C0"/>
                </a:solidFill>
              </a:rPr>
              <a:t>Top tips</a:t>
            </a:r>
          </a:p>
        </p:txBody>
      </p:sp>
      <p:sp>
        <p:nvSpPr>
          <p:cNvPr id="3" name="Content Placeholder 2">
            <a:extLst>
              <a:ext uri="{FF2B5EF4-FFF2-40B4-BE49-F238E27FC236}">
                <a16:creationId xmlns="" xmlns:a16="http://schemas.microsoft.com/office/drawing/2014/main" id="{93F654E2-467B-4A4D-81B3-BFFC1A37FF5E}"/>
              </a:ext>
            </a:extLst>
          </p:cNvPr>
          <p:cNvSpPr>
            <a:spLocks noGrp="1"/>
          </p:cNvSpPr>
          <p:nvPr>
            <p:ph idx="1"/>
          </p:nvPr>
        </p:nvSpPr>
        <p:spPr>
          <a:xfrm>
            <a:off x="129871" y="1457980"/>
            <a:ext cx="11223929" cy="4351338"/>
          </a:xfrm>
        </p:spPr>
        <p:txBody>
          <a:bodyPr>
            <a:normAutofit lnSpcReduction="10000"/>
          </a:bodyPr>
          <a:lstStyle/>
          <a:p>
            <a:r>
              <a:rPr lang="en-NZ" dirty="0"/>
              <a:t>Read start of run docs</a:t>
            </a:r>
          </a:p>
          <a:p>
            <a:pPr lvl="1"/>
            <a:r>
              <a:rPr lang="en-NZ" dirty="0"/>
              <a:t>Available on METU website</a:t>
            </a:r>
          </a:p>
          <a:p>
            <a:pPr lvl="1"/>
            <a:r>
              <a:rPr lang="en-NZ" dirty="0"/>
              <a:t>Runs have associated information documents on </a:t>
            </a:r>
            <a:r>
              <a:rPr lang="en-NZ" dirty="0" err="1"/>
              <a:t>ePort</a:t>
            </a:r>
            <a:r>
              <a:rPr lang="en-NZ" dirty="0"/>
              <a:t> </a:t>
            </a:r>
          </a:p>
          <a:p>
            <a:pPr lvl="2"/>
            <a:r>
              <a:rPr lang="en-NZ" dirty="0"/>
              <a:t>Useful for tailoring goals and for self-directed learning</a:t>
            </a:r>
          </a:p>
          <a:p>
            <a:r>
              <a:rPr lang="en-NZ" dirty="0"/>
              <a:t>If unsure, ask another RMO, ask reg/SMO</a:t>
            </a:r>
          </a:p>
          <a:p>
            <a:pPr lvl="1"/>
            <a:r>
              <a:rPr lang="en-NZ" dirty="0"/>
              <a:t>Especially relevant on duty shifts</a:t>
            </a:r>
          </a:p>
          <a:p>
            <a:pPr lvl="1"/>
            <a:r>
              <a:rPr lang="en-NZ" dirty="0"/>
              <a:t>No-one should be unkind for asking questions</a:t>
            </a:r>
          </a:p>
          <a:p>
            <a:pPr lvl="1"/>
            <a:r>
              <a:rPr lang="en-NZ" dirty="0"/>
              <a:t>Safer to ask than justify why you didn’t!</a:t>
            </a:r>
          </a:p>
          <a:p>
            <a:pPr lvl="1"/>
            <a:r>
              <a:rPr lang="en-NZ" dirty="0"/>
              <a:t>Remember the Check-mate mentoring </a:t>
            </a:r>
            <a:r>
              <a:rPr lang="en-NZ" dirty="0" smtClean="0"/>
              <a:t>scheme</a:t>
            </a:r>
          </a:p>
          <a:p>
            <a:pPr lvl="1"/>
            <a:r>
              <a:rPr lang="en-NZ" dirty="0" smtClean="0"/>
              <a:t>If </a:t>
            </a:r>
            <a:r>
              <a:rPr lang="en-NZ" dirty="0"/>
              <a:t>you have unwell or challenging patients it can </a:t>
            </a:r>
            <a:endParaRPr lang="en-NZ" dirty="0" smtClean="0"/>
          </a:p>
          <a:p>
            <a:pPr marL="457200" lvl="1" indent="0">
              <a:buNone/>
            </a:pPr>
            <a:r>
              <a:rPr lang="en-NZ" dirty="0"/>
              <a:t> </a:t>
            </a:r>
            <a:r>
              <a:rPr lang="en-NZ" dirty="0" smtClean="0"/>
              <a:t>   </a:t>
            </a:r>
            <a:r>
              <a:rPr lang="en-NZ" dirty="0" smtClean="0"/>
              <a:t>be useful o </a:t>
            </a:r>
            <a:r>
              <a:rPr lang="en-NZ" dirty="0"/>
              <a:t>leave a plan</a:t>
            </a:r>
          </a:p>
        </p:txBody>
      </p:sp>
      <p:pic>
        <p:nvPicPr>
          <p:cNvPr id="4" name="Picture 3"/>
          <p:cNvPicPr>
            <a:picLocks noChangeAspect="1"/>
          </p:cNvPicPr>
          <p:nvPr/>
        </p:nvPicPr>
        <p:blipFill>
          <a:blip r:embed="rId2"/>
          <a:stretch>
            <a:fillRect/>
          </a:stretch>
        </p:blipFill>
        <p:spPr>
          <a:xfrm>
            <a:off x="8342721" y="129798"/>
            <a:ext cx="3332906" cy="1999744"/>
          </a:xfrm>
          <a:prstGeom prst="rect">
            <a:avLst/>
          </a:prstGeom>
        </p:spPr>
      </p:pic>
      <p:pic>
        <p:nvPicPr>
          <p:cNvPr id="5" name="Picture 4"/>
          <p:cNvPicPr>
            <a:picLocks noChangeAspect="1"/>
          </p:cNvPicPr>
          <p:nvPr/>
        </p:nvPicPr>
        <p:blipFill>
          <a:blip r:embed="rId3"/>
          <a:stretch>
            <a:fillRect/>
          </a:stretch>
        </p:blipFill>
        <p:spPr>
          <a:xfrm>
            <a:off x="9310448" y="2259830"/>
            <a:ext cx="2440595" cy="1373819"/>
          </a:xfrm>
          <a:prstGeom prst="rect">
            <a:avLst/>
          </a:prstGeom>
        </p:spPr>
      </p:pic>
      <p:pic>
        <p:nvPicPr>
          <p:cNvPr id="6" name="Picture 5"/>
          <p:cNvPicPr>
            <a:picLocks noChangeAspect="1"/>
          </p:cNvPicPr>
          <p:nvPr/>
        </p:nvPicPr>
        <p:blipFill>
          <a:blip r:embed="rId4"/>
          <a:stretch>
            <a:fillRect/>
          </a:stretch>
        </p:blipFill>
        <p:spPr>
          <a:xfrm>
            <a:off x="9388178" y="4311736"/>
            <a:ext cx="2370200" cy="2315453"/>
          </a:xfrm>
          <a:prstGeom prst="rect">
            <a:avLst/>
          </a:prstGeom>
        </p:spPr>
      </p:pic>
      <p:pic>
        <p:nvPicPr>
          <p:cNvPr id="7" name="Picture 6"/>
          <p:cNvPicPr>
            <a:picLocks noChangeAspect="1"/>
          </p:cNvPicPr>
          <p:nvPr/>
        </p:nvPicPr>
        <p:blipFill>
          <a:blip r:embed="rId5"/>
          <a:stretch>
            <a:fillRect/>
          </a:stretch>
        </p:blipFill>
        <p:spPr>
          <a:xfrm>
            <a:off x="4883086" y="265774"/>
            <a:ext cx="2800744" cy="1863768"/>
          </a:xfrm>
          <a:prstGeom prst="rect">
            <a:avLst/>
          </a:prstGeom>
        </p:spPr>
      </p:pic>
      <p:pic>
        <p:nvPicPr>
          <p:cNvPr id="8" name="Picture 7"/>
          <p:cNvPicPr>
            <a:picLocks noChangeAspect="1"/>
          </p:cNvPicPr>
          <p:nvPr/>
        </p:nvPicPr>
        <p:blipFill>
          <a:blip r:embed="rId6"/>
          <a:stretch>
            <a:fillRect/>
          </a:stretch>
        </p:blipFill>
        <p:spPr>
          <a:xfrm>
            <a:off x="5026200" y="5215463"/>
            <a:ext cx="2097565" cy="1487141"/>
          </a:xfrm>
          <a:prstGeom prst="rect">
            <a:avLst/>
          </a:prstGeom>
        </p:spPr>
      </p:pic>
      <p:pic>
        <p:nvPicPr>
          <p:cNvPr id="9" name="Picture 8"/>
          <p:cNvPicPr>
            <a:picLocks noChangeAspect="1"/>
          </p:cNvPicPr>
          <p:nvPr/>
        </p:nvPicPr>
        <p:blipFill>
          <a:blip r:embed="rId7"/>
          <a:stretch>
            <a:fillRect/>
          </a:stretch>
        </p:blipFill>
        <p:spPr>
          <a:xfrm>
            <a:off x="7267922" y="2650479"/>
            <a:ext cx="1831942" cy="2747913"/>
          </a:xfrm>
          <a:prstGeom prst="rect">
            <a:avLst/>
          </a:prstGeom>
        </p:spPr>
      </p:pic>
      <p:pic>
        <p:nvPicPr>
          <p:cNvPr id="10" name="Picture 9"/>
          <p:cNvPicPr>
            <a:picLocks noChangeAspect="1"/>
          </p:cNvPicPr>
          <p:nvPr/>
        </p:nvPicPr>
        <p:blipFill>
          <a:blip r:embed="rId8"/>
          <a:stretch>
            <a:fillRect/>
          </a:stretch>
        </p:blipFill>
        <p:spPr>
          <a:xfrm rot="20259646">
            <a:off x="6964707" y="5122708"/>
            <a:ext cx="5094099" cy="802156"/>
          </a:xfrm>
          <a:prstGeom prst="rect">
            <a:avLst/>
          </a:prstGeom>
        </p:spPr>
      </p:pic>
    </p:spTree>
    <p:extLst>
      <p:ext uri="{BB962C8B-B14F-4D97-AF65-F5344CB8AC3E}">
        <p14:creationId xmlns:p14="http://schemas.microsoft.com/office/powerpoint/2010/main" val="2052994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11">
            <a:extLst>
              <a:ext uri="{FF2B5EF4-FFF2-40B4-BE49-F238E27FC236}">
                <a16:creationId xmlns="" xmlns:a16="http://schemas.microsoft.com/office/drawing/2014/main" id="{8F880EF2-DF79-4D9D-8F11-E91D48C7974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524000" y="5778706"/>
            <a:ext cx="9144000" cy="0"/>
          </a:xfrm>
          <a:prstGeom prst="line">
            <a:avLst/>
          </a:prstGeom>
          <a:ln w="19050">
            <a:solidFill>
              <a:srgbClr val="D0532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75414" y="0"/>
            <a:ext cx="12192000" cy="8131060"/>
          </a:xfrm>
          <a:prstGeom prst="rect">
            <a:avLst/>
          </a:prstGeom>
        </p:spPr>
      </p:pic>
      <p:sp>
        <p:nvSpPr>
          <p:cNvPr id="3" name="Subtitle 2"/>
          <p:cNvSpPr>
            <a:spLocks noGrp="1"/>
          </p:cNvSpPr>
          <p:nvPr>
            <p:ph type="subTitle" idx="1"/>
          </p:nvPr>
        </p:nvSpPr>
        <p:spPr>
          <a:xfrm>
            <a:off x="6096000" y="6075135"/>
            <a:ext cx="6567105" cy="719245"/>
          </a:xfrm>
        </p:spPr>
        <p:txBody>
          <a:bodyPr>
            <a:normAutofit fontScale="25000" lnSpcReduction="20000"/>
          </a:bodyPr>
          <a:lstStyle/>
          <a:p>
            <a:r>
              <a:rPr lang="en-NZ" sz="22000" b="1" dirty="0"/>
              <a:t>See you next year! </a:t>
            </a:r>
          </a:p>
          <a:p>
            <a:endParaRPr lang="en-NZ" sz="1400" b="1" dirty="0"/>
          </a:p>
        </p:txBody>
      </p:sp>
      <p:pic>
        <p:nvPicPr>
          <p:cNvPr id="4" name="Picture 3"/>
          <p:cNvPicPr>
            <a:picLocks noChangeAspect="1"/>
          </p:cNvPicPr>
          <p:nvPr/>
        </p:nvPicPr>
        <p:blipFill>
          <a:blip r:embed="rId3"/>
          <a:stretch>
            <a:fillRect/>
          </a:stretch>
        </p:blipFill>
        <p:spPr>
          <a:xfrm>
            <a:off x="1034692" y="780214"/>
            <a:ext cx="3266551" cy="10534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451" y="780214"/>
            <a:ext cx="3526424" cy="1604522"/>
          </a:xfrm>
          <a:prstGeom prst="rect">
            <a:avLst/>
          </a:prstGeom>
        </p:spPr>
      </p:pic>
      <p:pic>
        <p:nvPicPr>
          <p:cNvPr id="7" name="Picture 6">
            <a:extLst>
              <a:ext uri="{FF2B5EF4-FFF2-40B4-BE49-F238E27FC236}">
                <a16:creationId xmlns="" xmlns:a16="http://schemas.microsoft.com/office/drawing/2014/main" id="{6A76CDAC-E9BB-4611-8DD1-F1E0024536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6431" y="780214"/>
            <a:ext cx="3625569" cy="1413973"/>
          </a:xfrm>
          <a:prstGeom prst="rect">
            <a:avLst/>
          </a:prstGeom>
        </p:spPr>
      </p:pic>
    </p:spTree>
    <p:extLst>
      <p:ext uri="{BB962C8B-B14F-4D97-AF65-F5344CB8AC3E}">
        <p14:creationId xmlns:p14="http://schemas.microsoft.com/office/powerpoint/2010/main" val="2550437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0855" y="2945066"/>
            <a:ext cx="6688746" cy="3687172"/>
          </a:xfrm>
          <a:prstGeom prst="rect">
            <a:avLst/>
          </a:prstGeom>
        </p:spPr>
      </p:pic>
      <p:sp>
        <p:nvSpPr>
          <p:cNvPr id="3" name="Content Placeholder 2"/>
          <p:cNvSpPr>
            <a:spLocks noGrp="1"/>
          </p:cNvSpPr>
          <p:nvPr>
            <p:ph idx="1"/>
          </p:nvPr>
        </p:nvSpPr>
        <p:spPr>
          <a:xfrm>
            <a:off x="627183" y="109503"/>
            <a:ext cx="10515600" cy="3193422"/>
          </a:xfrm>
        </p:spPr>
        <p:txBody>
          <a:bodyPr>
            <a:normAutofit lnSpcReduction="10000"/>
          </a:bodyPr>
          <a:lstStyle/>
          <a:p>
            <a:pPr marL="0" indent="0">
              <a:buNone/>
            </a:pPr>
            <a:r>
              <a:rPr lang="en-NZ" sz="2400" dirty="0"/>
              <a:t>The Resident Doctors’ Support Team is the first team you will deal with when you receive your offer of employment. We handle all recruitment, onboarding, run allocations, rostering, leave approvals, afterhours rostering, run reviews, MECA implementation and all other matters that relate to your employment.</a:t>
            </a:r>
          </a:p>
          <a:p>
            <a:pPr marL="0" indent="0">
              <a:buNone/>
            </a:pPr>
            <a:endParaRPr lang="en-NZ" sz="2400" dirty="0"/>
          </a:p>
          <a:p>
            <a:pPr marL="0" indent="0">
              <a:buNone/>
            </a:pPr>
            <a:r>
              <a:rPr lang="en-NZ" sz="2400" dirty="0"/>
              <a:t>The RDST are a team of 12 located in the same office as the Medical Education &amp; Training Unit, essentially your one stop shop for all RMO related matters. </a:t>
            </a:r>
          </a:p>
          <a:p>
            <a:pPr marL="0" indent="0">
              <a:buNone/>
            </a:pPr>
            <a:r>
              <a:rPr lang="en-NZ" sz="2400" dirty="0" smtClean="0"/>
              <a:t>We </a:t>
            </a:r>
            <a:r>
              <a:rPr lang="en-NZ" sz="2400" dirty="0"/>
              <a:t>are a friendly team and pride ourselves on support for the RMOs in their transition from TI to PGY1.</a:t>
            </a:r>
          </a:p>
        </p:txBody>
      </p:sp>
      <p:pic>
        <p:nvPicPr>
          <p:cNvPr id="5" name="Picture 4">
            <a:extLst>
              <a:ext uri="{FF2B5EF4-FFF2-40B4-BE49-F238E27FC236}">
                <a16:creationId xmlns="" xmlns:a16="http://schemas.microsoft.com/office/drawing/2014/main" id="{7D2DFFE9-6A1D-4D30-8078-D2202008834A}"/>
              </a:ext>
            </a:extLst>
          </p:cNvPr>
          <p:cNvPicPr>
            <a:picLocks noChangeAspect="1"/>
          </p:cNvPicPr>
          <p:nvPr/>
        </p:nvPicPr>
        <p:blipFill>
          <a:blip r:embed="rId3"/>
          <a:stretch>
            <a:fillRect/>
          </a:stretch>
        </p:blipFill>
        <p:spPr>
          <a:xfrm>
            <a:off x="261423" y="3815912"/>
            <a:ext cx="4629887" cy="1493137"/>
          </a:xfrm>
          <a:prstGeom prst="rect">
            <a:avLst/>
          </a:prstGeom>
        </p:spPr>
      </p:pic>
    </p:spTree>
    <p:extLst>
      <p:ext uri="{BB962C8B-B14F-4D97-AF65-F5344CB8AC3E}">
        <p14:creationId xmlns:p14="http://schemas.microsoft.com/office/powerpoint/2010/main" val="2722475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321" y="127043"/>
            <a:ext cx="10515600" cy="1325563"/>
          </a:xfrm>
        </p:spPr>
        <p:txBody>
          <a:bodyPr>
            <a:normAutofit/>
          </a:bodyPr>
          <a:lstStyle/>
          <a:p>
            <a:pPr algn="ctr"/>
            <a:r>
              <a:rPr lang="en-NZ" sz="8000" b="1" dirty="0">
                <a:solidFill>
                  <a:srgbClr val="0070C0"/>
                </a:solidFill>
              </a:rPr>
              <a:t>Application Process</a:t>
            </a:r>
          </a:p>
        </p:txBody>
      </p:sp>
      <p:sp>
        <p:nvSpPr>
          <p:cNvPr id="3" name="Content Placeholder 2"/>
          <p:cNvSpPr>
            <a:spLocks noGrp="1"/>
          </p:cNvSpPr>
          <p:nvPr>
            <p:ph idx="1"/>
          </p:nvPr>
        </p:nvSpPr>
        <p:spPr>
          <a:xfrm>
            <a:off x="2635102" y="1573730"/>
            <a:ext cx="7689112" cy="4944028"/>
          </a:xfrm>
        </p:spPr>
        <p:txBody>
          <a:bodyPr>
            <a:normAutofit/>
          </a:bodyPr>
          <a:lstStyle/>
          <a:p>
            <a:pPr marL="0" indent="0">
              <a:buNone/>
            </a:pPr>
            <a:r>
              <a:rPr lang="en-NZ" dirty="0"/>
              <a:t>What we look for in your application?</a:t>
            </a:r>
          </a:p>
          <a:p>
            <a:pPr marL="0" indent="0">
              <a:buNone/>
            </a:pPr>
            <a:r>
              <a:rPr lang="en-NZ" sz="1800" b="1" dirty="0">
                <a:solidFill>
                  <a:srgbClr val="002060"/>
                </a:solidFill>
              </a:rPr>
              <a:t>Cover Letter</a:t>
            </a:r>
          </a:p>
          <a:p>
            <a:r>
              <a:rPr lang="en-NZ" sz="1800" dirty="0">
                <a:solidFill>
                  <a:srgbClr val="002060"/>
                </a:solidFill>
              </a:rPr>
              <a:t>Reasons why you want to live and work in Christchurch (links to the region)</a:t>
            </a:r>
          </a:p>
          <a:p>
            <a:pPr lvl="1"/>
            <a:r>
              <a:rPr lang="en-NZ" sz="1800" dirty="0">
                <a:solidFill>
                  <a:srgbClr val="002060"/>
                </a:solidFill>
              </a:rPr>
              <a:t>Family and friends</a:t>
            </a:r>
          </a:p>
          <a:p>
            <a:pPr lvl="1"/>
            <a:r>
              <a:rPr lang="en-NZ" sz="1800" dirty="0">
                <a:solidFill>
                  <a:srgbClr val="002060"/>
                </a:solidFill>
              </a:rPr>
              <a:t>Sporting or cultural involvements</a:t>
            </a:r>
          </a:p>
          <a:p>
            <a:pPr lvl="1"/>
            <a:r>
              <a:rPr lang="en-NZ" sz="1800" dirty="0">
                <a:solidFill>
                  <a:srgbClr val="002060"/>
                </a:solidFill>
              </a:rPr>
              <a:t>Training programmes the CDHB has to offer</a:t>
            </a:r>
          </a:p>
          <a:p>
            <a:pPr marL="0" indent="0">
              <a:buNone/>
            </a:pPr>
            <a:r>
              <a:rPr lang="en-NZ" sz="1800" b="1" dirty="0">
                <a:solidFill>
                  <a:srgbClr val="002060"/>
                </a:solidFill>
              </a:rPr>
              <a:t>References</a:t>
            </a:r>
          </a:p>
          <a:p>
            <a:r>
              <a:rPr lang="en-NZ" sz="1800" dirty="0">
                <a:solidFill>
                  <a:srgbClr val="002060"/>
                </a:solidFill>
              </a:rPr>
              <a:t>References are very important to us</a:t>
            </a:r>
          </a:p>
          <a:p>
            <a:pPr lvl="1"/>
            <a:r>
              <a:rPr lang="en-NZ" sz="1800" dirty="0">
                <a:solidFill>
                  <a:srgbClr val="002060"/>
                </a:solidFill>
              </a:rPr>
              <a:t>We require 3 references </a:t>
            </a:r>
          </a:p>
          <a:p>
            <a:pPr lvl="1"/>
            <a:r>
              <a:rPr lang="en-NZ" sz="1800" dirty="0">
                <a:solidFill>
                  <a:srgbClr val="002060"/>
                </a:solidFill>
              </a:rPr>
              <a:t>We prefer a variety of services/areas – however not compulsory</a:t>
            </a:r>
          </a:p>
          <a:p>
            <a:pPr lvl="1"/>
            <a:r>
              <a:rPr lang="en-NZ" sz="1800" dirty="0">
                <a:solidFill>
                  <a:srgbClr val="002060"/>
                </a:solidFill>
              </a:rPr>
              <a:t>As recent as possible</a:t>
            </a:r>
          </a:p>
          <a:p>
            <a:pPr marL="0" indent="0">
              <a:buNone/>
            </a:pPr>
            <a:r>
              <a:rPr lang="en-NZ" sz="1800" b="1" dirty="0">
                <a:solidFill>
                  <a:srgbClr val="002060"/>
                </a:solidFill>
              </a:rPr>
              <a:t>DHB Ranking</a:t>
            </a:r>
          </a:p>
          <a:p>
            <a:r>
              <a:rPr lang="en-NZ" sz="1800" dirty="0">
                <a:solidFill>
                  <a:srgbClr val="002060"/>
                </a:solidFill>
              </a:rPr>
              <a:t>If you want to come to Canterbury, then preference our DHB first!</a:t>
            </a:r>
          </a:p>
          <a:p>
            <a:pPr lvl="1"/>
            <a:endParaRPr lang="en-NZ" sz="1800" dirty="0">
              <a:solidFill>
                <a:srgbClr val="0070C0"/>
              </a:solidFill>
            </a:endParaRPr>
          </a:p>
          <a:p>
            <a:pPr lvl="1"/>
            <a:endParaRPr lang="en-NZ" sz="1800" b="1" dirty="0">
              <a:solidFill>
                <a:srgbClr val="002060"/>
              </a:solidFill>
            </a:endParaRPr>
          </a:p>
          <a:p>
            <a:endParaRPr lang="en-NZ" sz="1800" dirty="0">
              <a:solidFill>
                <a:srgbClr val="0070C0"/>
              </a:solidFill>
            </a:endParaRPr>
          </a:p>
          <a:p>
            <a:endParaRPr lang="en-NZ" sz="1800" dirty="0"/>
          </a:p>
          <a:p>
            <a:endParaRPr lang="en-NZ" sz="1800" dirty="0"/>
          </a:p>
        </p:txBody>
      </p:sp>
      <p:pic>
        <p:nvPicPr>
          <p:cNvPr id="5" name="Picture 4"/>
          <p:cNvPicPr>
            <a:picLocks noChangeAspect="1"/>
          </p:cNvPicPr>
          <p:nvPr/>
        </p:nvPicPr>
        <p:blipFill>
          <a:blip r:embed="rId2"/>
          <a:stretch>
            <a:fillRect/>
          </a:stretch>
        </p:blipFill>
        <p:spPr>
          <a:xfrm rot="21026469">
            <a:off x="-486838" y="753978"/>
            <a:ext cx="2955284" cy="2254263"/>
          </a:xfrm>
          <a:prstGeom prst="rect">
            <a:avLst/>
          </a:prstGeom>
        </p:spPr>
      </p:pic>
    </p:spTree>
    <p:extLst>
      <p:ext uri="{BB962C8B-B14F-4D97-AF65-F5344CB8AC3E}">
        <p14:creationId xmlns:p14="http://schemas.microsoft.com/office/powerpoint/2010/main" val="775038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895"/>
            <a:ext cx="10515600" cy="1325563"/>
          </a:xfrm>
        </p:spPr>
        <p:txBody>
          <a:bodyPr>
            <a:normAutofit/>
          </a:bodyPr>
          <a:lstStyle/>
          <a:p>
            <a:r>
              <a:rPr lang="en-NZ" sz="8000" b="1" dirty="0">
                <a:solidFill>
                  <a:srgbClr val="0070C0"/>
                </a:solidFill>
              </a:rPr>
              <a:t>First Year Runs</a:t>
            </a:r>
          </a:p>
        </p:txBody>
      </p:sp>
      <p:sp>
        <p:nvSpPr>
          <p:cNvPr id="3" name="Content Placeholder 2"/>
          <p:cNvSpPr>
            <a:spLocks noGrp="1"/>
          </p:cNvSpPr>
          <p:nvPr>
            <p:ph sz="half" idx="1"/>
          </p:nvPr>
        </p:nvSpPr>
        <p:spPr>
          <a:xfrm>
            <a:off x="995723" y="1323068"/>
            <a:ext cx="6826312" cy="4884305"/>
          </a:xfrm>
        </p:spPr>
        <p:txBody>
          <a:bodyPr>
            <a:normAutofit lnSpcReduction="10000"/>
          </a:bodyPr>
          <a:lstStyle/>
          <a:p>
            <a:r>
              <a:rPr lang="en-US" sz="1600" dirty="0"/>
              <a:t>Acute Psychiatry </a:t>
            </a:r>
          </a:p>
          <a:p>
            <a:r>
              <a:rPr lang="en-US" sz="1600" dirty="0"/>
              <a:t>Acute Stroke Unit</a:t>
            </a:r>
          </a:p>
          <a:p>
            <a:r>
              <a:rPr lang="en-US" sz="1600" dirty="0"/>
              <a:t>Cardiology</a:t>
            </a:r>
          </a:p>
          <a:p>
            <a:r>
              <a:rPr lang="en-US" sz="1600" dirty="0"/>
              <a:t>Gastroenterology </a:t>
            </a:r>
          </a:p>
          <a:p>
            <a:r>
              <a:rPr lang="en-US" sz="1600" dirty="0"/>
              <a:t>General Medicine</a:t>
            </a:r>
          </a:p>
          <a:p>
            <a:r>
              <a:rPr lang="en-US" sz="1600" dirty="0"/>
              <a:t>General Surgery</a:t>
            </a:r>
          </a:p>
          <a:p>
            <a:r>
              <a:rPr lang="en-US" sz="1600" dirty="0"/>
              <a:t>Neurology</a:t>
            </a:r>
          </a:p>
          <a:p>
            <a:r>
              <a:rPr lang="en-US" sz="1600" dirty="0"/>
              <a:t>Older Person’s Health</a:t>
            </a:r>
          </a:p>
          <a:p>
            <a:r>
              <a:rPr lang="en-US" sz="1600" dirty="0"/>
              <a:t>Oncology</a:t>
            </a:r>
          </a:p>
          <a:p>
            <a:r>
              <a:rPr lang="en-US" sz="1600" dirty="0" err="1"/>
              <a:t>Orthopaedic</a:t>
            </a:r>
            <a:r>
              <a:rPr lang="en-US" sz="1600" dirty="0"/>
              <a:t> Surgery</a:t>
            </a:r>
          </a:p>
          <a:p>
            <a:r>
              <a:rPr lang="en-US" sz="1600" dirty="0" err="1"/>
              <a:t>Orthopaedic</a:t>
            </a:r>
            <a:r>
              <a:rPr lang="en-US" sz="1600" dirty="0"/>
              <a:t> Medicine</a:t>
            </a:r>
          </a:p>
          <a:p>
            <a:r>
              <a:rPr lang="en-US" sz="1600" dirty="0"/>
              <a:t>Otolaryngology</a:t>
            </a:r>
          </a:p>
          <a:p>
            <a:r>
              <a:rPr lang="en-US" sz="1600" dirty="0"/>
              <a:t>Plastic &amp; Reconstructive Surgery</a:t>
            </a:r>
          </a:p>
          <a:p>
            <a:r>
              <a:rPr lang="en-US" sz="1600" dirty="0"/>
              <a:t>Respiratory</a:t>
            </a:r>
          </a:p>
          <a:p>
            <a:r>
              <a:rPr lang="en-US" sz="1600" dirty="0"/>
              <a:t>Vascular </a:t>
            </a:r>
          </a:p>
          <a:p>
            <a:endParaRPr lang="en-NZ" sz="1100" dirty="0"/>
          </a:p>
          <a:p>
            <a:endParaRPr lang="en-US" sz="1100" dirty="0"/>
          </a:p>
          <a:p>
            <a:endParaRPr lang="en-NZ" sz="1800" dirty="0"/>
          </a:p>
        </p:txBody>
      </p:sp>
      <p:pic>
        <p:nvPicPr>
          <p:cNvPr id="4" name="Picture 3"/>
          <p:cNvPicPr>
            <a:picLocks noChangeAspect="1"/>
          </p:cNvPicPr>
          <p:nvPr/>
        </p:nvPicPr>
        <p:blipFill>
          <a:blip r:embed="rId2"/>
          <a:stretch>
            <a:fillRect/>
          </a:stretch>
        </p:blipFill>
        <p:spPr>
          <a:xfrm>
            <a:off x="5472996" y="1682130"/>
            <a:ext cx="5013124" cy="4166180"/>
          </a:xfrm>
          <a:prstGeom prst="rect">
            <a:avLst/>
          </a:prstGeom>
        </p:spPr>
      </p:pic>
    </p:spTree>
    <p:extLst>
      <p:ext uri="{BB962C8B-B14F-4D97-AF65-F5344CB8AC3E}">
        <p14:creationId xmlns:p14="http://schemas.microsoft.com/office/powerpoint/2010/main" val="3512890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11852">
            <a:off x="8889769" y="203817"/>
            <a:ext cx="2891724" cy="1927816"/>
          </a:xfrm>
          <a:prstGeom prst="rect">
            <a:avLst/>
          </a:prstGeom>
        </p:spPr>
      </p:pic>
      <p:sp>
        <p:nvSpPr>
          <p:cNvPr id="2" name="Title 1"/>
          <p:cNvSpPr>
            <a:spLocks noGrp="1"/>
          </p:cNvSpPr>
          <p:nvPr>
            <p:ph type="title"/>
          </p:nvPr>
        </p:nvSpPr>
        <p:spPr/>
        <p:txBody>
          <a:bodyPr>
            <a:normAutofit/>
          </a:bodyPr>
          <a:lstStyle/>
          <a:p>
            <a:r>
              <a:rPr lang="en-NZ" sz="7200" b="1" dirty="0">
                <a:solidFill>
                  <a:srgbClr val="0070C0"/>
                </a:solidFill>
              </a:rPr>
              <a:t>Second Year Runs</a:t>
            </a:r>
          </a:p>
        </p:txBody>
      </p:sp>
      <p:sp>
        <p:nvSpPr>
          <p:cNvPr id="3" name="Content Placeholder 2"/>
          <p:cNvSpPr>
            <a:spLocks noGrp="1"/>
          </p:cNvSpPr>
          <p:nvPr>
            <p:ph sz="half" idx="1"/>
          </p:nvPr>
        </p:nvSpPr>
        <p:spPr>
          <a:xfrm>
            <a:off x="961644" y="1497741"/>
            <a:ext cx="4509977" cy="4351338"/>
          </a:xfrm>
        </p:spPr>
        <p:txBody>
          <a:bodyPr>
            <a:noAutofit/>
          </a:bodyPr>
          <a:lstStyle/>
          <a:p>
            <a:r>
              <a:rPr lang="en-US" sz="1800" dirty="0"/>
              <a:t>Cardiology</a:t>
            </a:r>
          </a:p>
          <a:p>
            <a:r>
              <a:rPr lang="en-US" sz="1800" dirty="0"/>
              <a:t>Cardiothoracic Surgery</a:t>
            </a:r>
          </a:p>
          <a:p>
            <a:r>
              <a:rPr lang="en-US" sz="1800" dirty="0"/>
              <a:t>Community Based</a:t>
            </a:r>
          </a:p>
          <a:p>
            <a:pPr marL="0" indent="0">
              <a:buNone/>
            </a:pPr>
            <a:r>
              <a:rPr lang="en-US" sz="1800" dirty="0"/>
              <a:t>	General Practice</a:t>
            </a:r>
          </a:p>
          <a:p>
            <a:pPr marL="0" indent="0">
              <a:buNone/>
            </a:pPr>
            <a:r>
              <a:rPr lang="en-US" sz="1800" dirty="0"/>
              <a:t>	Psychiatry Specialty Services</a:t>
            </a:r>
          </a:p>
          <a:p>
            <a:pPr marL="0" indent="0">
              <a:buNone/>
            </a:pPr>
            <a:r>
              <a:rPr lang="en-US" sz="1800" dirty="0"/>
              <a:t>	ETU Pasifika</a:t>
            </a:r>
          </a:p>
          <a:p>
            <a:pPr marL="0" indent="0">
              <a:buNone/>
            </a:pPr>
            <a:r>
              <a:rPr lang="en-US" sz="1800" dirty="0"/>
              <a:t>	Burnham Military </a:t>
            </a:r>
            <a:r>
              <a:rPr lang="en-US" sz="1800" dirty="0" smtClean="0"/>
              <a:t>Camp</a:t>
            </a:r>
          </a:p>
          <a:p>
            <a:pPr marL="0" indent="0">
              <a:buNone/>
            </a:pPr>
            <a:r>
              <a:rPr lang="en-US" sz="1800" dirty="0" smtClean="0"/>
              <a:t>	Sexual Health</a:t>
            </a:r>
            <a:endParaRPr lang="en-US" sz="1800" dirty="0"/>
          </a:p>
          <a:p>
            <a:r>
              <a:rPr lang="en-US" sz="1800" dirty="0" err="1"/>
              <a:t>Haematology</a:t>
            </a:r>
            <a:endParaRPr lang="en-US" sz="1800" dirty="0"/>
          </a:p>
          <a:p>
            <a:r>
              <a:rPr lang="en-US" sz="1800" dirty="0"/>
              <a:t>Nephrology</a:t>
            </a:r>
            <a:endParaRPr lang="en-NZ" sz="1800" dirty="0"/>
          </a:p>
          <a:p>
            <a:r>
              <a:rPr lang="en-US" sz="1800" dirty="0"/>
              <a:t>Neurosurgery</a:t>
            </a:r>
          </a:p>
          <a:p>
            <a:r>
              <a:rPr lang="en-US" sz="1800" dirty="0"/>
              <a:t>Ophthalmology</a:t>
            </a:r>
          </a:p>
          <a:p>
            <a:r>
              <a:rPr lang="en-US" sz="1800" dirty="0" err="1"/>
              <a:t>Orthopaedic</a:t>
            </a:r>
            <a:r>
              <a:rPr lang="en-US" sz="1800" dirty="0"/>
              <a:t> outpatients</a:t>
            </a:r>
          </a:p>
          <a:p>
            <a:r>
              <a:rPr lang="en-US" sz="1800" dirty="0"/>
              <a:t>Perioperative Medicine</a:t>
            </a:r>
          </a:p>
        </p:txBody>
      </p:sp>
      <p:sp>
        <p:nvSpPr>
          <p:cNvPr id="5" name="Content Placeholder 2"/>
          <p:cNvSpPr>
            <a:spLocks noGrp="1"/>
          </p:cNvSpPr>
          <p:nvPr>
            <p:ph sz="half" idx="2"/>
          </p:nvPr>
        </p:nvSpPr>
        <p:spPr>
          <a:xfrm>
            <a:off x="5595065" y="1477075"/>
            <a:ext cx="4509977" cy="4351338"/>
          </a:xfrm>
        </p:spPr>
        <p:txBody>
          <a:bodyPr>
            <a:normAutofit fontScale="92500" lnSpcReduction="10000"/>
          </a:bodyPr>
          <a:lstStyle/>
          <a:p>
            <a:r>
              <a:rPr lang="en-US" sz="1800" dirty="0"/>
              <a:t>Rehabilitative Medicine</a:t>
            </a:r>
          </a:p>
          <a:p>
            <a:r>
              <a:rPr lang="en-US" sz="1800" dirty="0"/>
              <a:t>Relief positions based in medical or surgical services</a:t>
            </a:r>
          </a:p>
          <a:p>
            <a:r>
              <a:rPr lang="en-US" sz="1800" dirty="0"/>
              <a:t>Rural Hospital (Ashburton &amp; West Coast)</a:t>
            </a:r>
          </a:p>
          <a:p>
            <a:r>
              <a:rPr lang="en-US" sz="1800" dirty="0"/>
              <a:t>Urology</a:t>
            </a:r>
            <a:endParaRPr lang="en-NZ" sz="1800" dirty="0"/>
          </a:p>
          <a:p>
            <a:r>
              <a:rPr lang="en-US" sz="1800" dirty="0"/>
              <a:t>Vascular</a:t>
            </a:r>
          </a:p>
          <a:p>
            <a:pPr marL="0" indent="0">
              <a:buNone/>
            </a:pPr>
            <a:endParaRPr lang="en-US" sz="1800" b="1" dirty="0"/>
          </a:p>
          <a:p>
            <a:pPr marL="0" indent="0">
              <a:buNone/>
            </a:pPr>
            <a:r>
              <a:rPr lang="en-US" sz="2200" b="1" dirty="0"/>
              <a:t>In addition to the above positions there are also some 6 month positions:</a:t>
            </a:r>
            <a:endParaRPr lang="en-NZ" sz="2200" b="1" dirty="0"/>
          </a:p>
          <a:p>
            <a:r>
              <a:rPr lang="en-US" sz="1800" dirty="0" err="1"/>
              <a:t>Paediatrics</a:t>
            </a:r>
            <a:endParaRPr lang="en-US" sz="1800" dirty="0"/>
          </a:p>
          <a:p>
            <a:r>
              <a:rPr lang="en-US" sz="1800" dirty="0"/>
              <a:t>Obstetrics &amp; </a:t>
            </a:r>
            <a:r>
              <a:rPr lang="en-US" sz="1800" dirty="0" err="1"/>
              <a:t>Gynaecology</a:t>
            </a:r>
            <a:endParaRPr lang="en-US" sz="1800" dirty="0"/>
          </a:p>
          <a:p>
            <a:r>
              <a:rPr lang="en-US" sz="1800" dirty="0"/>
              <a:t>Emergency Medicine</a:t>
            </a:r>
          </a:p>
          <a:p>
            <a:r>
              <a:rPr lang="en-NZ" sz="1800" dirty="0"/>
              <a:t>Psychiatry </a:t>
            </a:r>
          </a:p>
          <a:p>
            <a:endParaRPr lang="en-NZ" sz="1800" dirty="0">
              <a:solidFill>
                <a:srgbClr val="002060"/>
              </a:solidFill>
            </a:endParaRPr>
          </a:p>
        </p:txBody>
      </p:sp>
    </p:spTree>
    <p:extLst>
      <p:ext uri="{BB962C8B-B14F-4D97-AF65-F5344CB8AC3E}">
        <p14:creationId xmlns:p14="http://schemas.microsoft.com/office/powerpoint/2010/main" val="448314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
            <a:r>
              <a:rPr lang="en-NZ" b="1" dirty="0">
                <a:solidFill>
                  <a:srgbClr val="0070C0"/>
                </a:solidFill>
              </a:rPr>
              <a:t>First Year House Officer Run Blocks 2021</a:t>
            </a:r>
            <a:br>
              <a:rPr lang="en-NZ" b="1" dirty="0">
                <a:solidFill>
                  <a:srgbClr val="0070C0"/>
                </a:solidFill>
              </a:rPr>
            </a:br>
            <a:r>
              <a:rPr lang="en-NZ" sz="2000" b="1" i="1" dirty="0">
                <a:solidFill>
                  <a:schemeClr val="accent5">
                    <a:lumMod val="75000"/>
                  </a:schemeClr>
                </a:solidFill>
              </a:rPr>
              <a:t>Run blocks for 2022 RMO year, yet to be finalised for 2023 RMO year</a:t>
            </a:r>
            <a:endParaRPr lang="en-NZ" sz="800" b="1" i="1" dirty="0">
              <a:solidFill>
                <a:schemeClr val="accent5">
                  <a:lumMod val="75000"/>
                </a:schemeClr>
              </a:solidFill>
              <a:latin typeface="Calibri" panose="020F0502020204030204"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547222141"/>
              </p:ext>
            </p:extLst>
          </p:nvPr>
        </p:nvGraphicFramePr>
        <p:xfrm>
          <a:off x="838200" y="1825625"/>
          <a:ext cx="10515605" cy="4403727"/>
        </p:xfrm>
        <a:graphic>
          <a:graphicData uri="http://schemas.openxmlformats.org/drawingml/2006/table">
            <a:tbl>
              <a:tblPr>
                <a:tableStyleId>{5C22544A-7EE6-4342-B048-85BDC9FD1C3A}</a:tableStyleId>
              </a:tblPr>
              <a:tblGrid>
                <a:gridCol w="212114">
                  <a:extLst>
                    <a:ext uri="{9D8B030D-6E8A-4147-A177-3AD203B41FA5}">
                      <a16:colId xmlns="" xmlns:a16="http://schemas.microsoft.com/office/drawing/2014/main" val="20000"/>
                    </a:ext>
                  </a:extLst>
                </a:gridCol>
                <a:gridCol w="1193147">
                  <a:extLst>
                    <a:ext uri="{9D8B030D-6E8A-4147-A177-3AD203B41FA5}">
                      <a16:colId xmlns="" xmlns:a16="http://schemas.microsoft.com/office/drawing/2014/main" val="20001"/>
                    </a:ext>
                  </a:extLst>
                </a:gridCol>
                <a:gridCol w="1193147">
                  <a:extLst>
                    <a:ext uri="{9D8B030D-6E8A-4147-A177-3AD203B41FA5}">
                      <a16:colId xmlns="" xmlns:a16="http://schemas.microsoft.com/office/drawing/2014/main" val="20002"/>
                    </a:ext>
                  </a:extLst>
                </a:gridCol>
                <a:gridCol w="1193147">
                  <a:extLst>
                    <a:ext uri="{9D8B030D-6E8A-4147-A177-3AD203B41FA5}">
                      <a16:colId xmlns="" xmlns:a16="http://schemas.microsoft.com/office/drawing/2014/main" val="20003"/>
                    </a:ext>
                  </a:extLst>
                </a:gridCol>
                <a:gridCol w="1193147">
                  <a:extLst>
                    <a:ext uri="{9D8B030D-6E8A-4147-A177-3AD203B41FA5}">
                      <a16:colId xmlns="" xmlns:a16="http://schemas.microsoft.com/office/drawing/2014/main" val="20004"/>
                    </a:ext>
                  </a:extLst>
                </a:gridCol>
                <a:gridCol w="137876">
                  <a:extLst>
                    <a:ext uri="{9D8B030D-6E8A-4147-A177-3AD203B41FA5}">
                      <a16:colId xmlns="" xmlns:a16="http://schemas.microsoft.com/office/drawing/2014/main" val="20005"/>
                    </a:ext>
                  </a:extLst>
                </a:gridCol>
                <a:gridCol w="1527230">
                  <a:extLst>
                    <a:ext uri="{9D8B030D-6E8A-4147-A177-3AD203B41FA5}">
                      <a16:colId xmlns="" xmlns:a16="http://schemas.microsoft.com/office/drawing/2014/main" val="20006"/>
                    </a:ext>
                  </a:extLst>
                </a:gridCol>
                <a:gridCol w="1479503">
                  <a:extLst>
                    <a:ext uri="{9D8B030D-6E8A-4147-A177-3AD203B41FA5}">
                      <a16:colId xmlns="" xmlns:a16="http://schemas.microsoft.com/office/drawing/2014/main" val="20007"/>
                    </a:ext>
                  </a:extLst>
                </a:gridCol>
                <a:gridCol w="1193147">
                  <a:extLst>
                    <a:ext uri="{9D8B030D-6E8A-4147-A177-3AD203B41FA5}">
                      <a16:colId xmlns="" xmlns:a16="http://schemas.microsoft.com/office/drawing/2014/main" val="20008"/>
                    </a:ext>
                  </a:extLst>
                </a:gridCol>
                <a:gridCol w="1193147">
                  <a:extLst>
                    <a:ext uri="{9D8B030D-6E8A-4147-A177-3AD203B41FA5}">
                      <a16:colId xmlns="" xmlns:a16="http://schemas.microsoft.com/office/drawing/2014/main" val="20009"/>
                    </a:ext>
                  </a:extLst>
                </a:gridCol>
              </a:tblGrid>
              <a:tr h="163101">
                <a:tc>
                  <a:txBody>
                    <a:bodyPr/>
                    <a:lstStyle/>
                    <a:p>
                      <a:pPr algn="l" fontAlgn="b"/>
                      <a:endParaRPr lang="en-NZ" sz="500" b="1" i="0" u="none" strike="noStrike" dirty="0">
                        <a:solidFill>
                          <a:srgbClr val="38B1D4"/>
                        </a:solidFill>
                        <a:effectLst/>
                        <a:latin typeface="Century Gothic" panose="020B0502020202020204" pitchFamily="34" charset="0"/>
                      </a:endParaRPr>
                    </a:p>
                  </a:txBody>
                  <a:tcPr marL="5199" marR="5199" marT="5199" marB="0" anchor="b">
                    <a:noFill/>
                  </a:tcPr>
                </a:tc>
                <a:tc gridSpan="4">
                  <a:txBody>
                    <a:bodyPr/>
                    <a:lstStyle/>
                    <a:p>
                      <a:pPr algn="ctr" fontAlgn="ctr"/>
                      <a:r>
                        <a:rPr lang="en-NZ" sz="500" u="none" strike="noStrike">
                          <a:effectLst/>
                        </a:rPr>
                        <a:t>PGY1  (Draft - subject to change)</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b"/>
                      <a:endParaRPr lang="en-NZ" sz="500" b="1" i="0" u="none" strike="noStrike">
                        <a:solidFill>
                          <a:srgbClr val="38B1D4"/>
                        </a:solidFill>
                        <a:effectLst/>
                        <a:latin typeface="Century Gothic" panose="020B0502020202020204" pitchFamily="34" charset="0"/>
                      </a:endParaRPr>
                    </a:p>
                  </a:txBody>
                  <a:tcPr marL="5199" marR="5199" marT="5199" marB="0" anchor="b">
                    <a:noFill/>
                  </a:tcPr>
                </a:tc>
                <a:tc gridSpan="4">
                  <a:txBody>
                    <a:bodyPr/>
                    <a:lstStyle/>
                    <a:p>
                      <a:pPr algn="ctr" fontAlgn="ctr"/>
                      <a:r>
                        <a:rPr lang="en-NZ" sz="500" u="none" strike="noStrike">
                          <a:effectLst/>
                        </a:rPr>
                        <a:t>PGY2  (Draft - subject to change)</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 xmlns:a16="http://schemas.microsoft.com/office/drawing/2014/main" val="10000"/>
                  </a:ext>
                </a:extLst>
              </a:tr>
              <a:tr h="163101">
                <a:tc rowSpan="2">
                  <a:txBody>
                    <a:bodyPr/>
                    <a:lstStyle/>
                    <a:p>
                      <a:pPr algn="ctr" fontAlgn="ctr"/>
                      <a:r>
                        <a:rPr lang="en-NZ" sz="500" u="none" strike="noStrike">
                          <a:effectLst/>
                        </a:rPr>
                        <a:t>A</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CARDIOLOGY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OLDER PERSONS HEALTH</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CRISIS RESOLUTION</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SURG/ORTHO ROSTER COVER</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01"/>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BURWOOD</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dirty="0">
                          <a:effectLst/>
                        </a:rPr>
                        <a:t> </a:t>
                      </a:r>
                      <a:endParaRPr lang="en-NZ" sz="500" b="1" i="0" u="none" strike="noStrike" dirty="0">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02"/>
                  </a:ext>
                </a:extLst>
              </a:tr>
              <a:tr h="163101">
                <a:tc rowSpan="2">
                  <a:txBody>
                    <a:bodyPr/>
                    <a:lstStyle/>
                    <a:p>
                      <a:pPr algn="ctr" fontAlgn="ctr"/>
                      <a:r>
                        <a:rPr lang="en-NZ" sz="500" u="none" strike="noStrike">
                          <a:effectLst/>
                        </a:rPr>
                        <a:t>B</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RESPIRATORY MEDICINE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ORTHOPAEDICS</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OLDER PERSONS HEALTH</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PSYCH - C WARD/KENNEDY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 RELIEF</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COMMUNITY/GP</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03"/>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BURWOOD</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COMMUNITY</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04"/>
                  </a:ext>
                </a:extLst>
              </a:tr>
              <a:tr h="163101">
                <a:tc rowSpan="2">
                  <a:txBody>
                    <a:bodyPr/>
                    <a:lstStyle/>
                    <a:p>
                      <a:pPr algn="ctr" fontAlgn="ctr"/>
                      <a:r>
                        <a:rPr lang="en-NZ" sz="500" u="none" strike="noStrike">
                          <a:effectLst/>
                        </a:rPr>
                        <a:t>C</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GASTROENTOROLGY</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PLASTIC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OLDER PERSONS MENTAL HEALTH</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ASHBURTON</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 </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05"/>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BURWOOD</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ASHBURTON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06"/>
                  </a:ext>
                </a:extLst>
              </a:tr>
              <a:tr h="163101">
                <a:tc rowSpan="2">
                  <a:txBody>
                    <a:bodyPr/>
                    <a:lstStyle/>
                    <a:p>
                      <a:pPr algn="ctr" fontAlgn="ctr"/>
                      <a:r>
                        <a:rPr lang="en-NZ" sz="500" u="none" strike="noStrike">
                          <a:effectLst/>
                        </a:rPr>
                        <a:t>D</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ORTHOPAEDICS</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RESPIRATORY MEDICINE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ACUTE PSYCHIATRY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 - SARA</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OPH COMMUNITY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 </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07"/>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BURWOOD/COMMUN ITY</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08"/>
                  </a:ext>
                </a:extLst>
              </a:tr>
              <a:tr h="163101">
                <a:tc rowSpan="2">
                  <a:txBody>
                    <a:bodyPr/>
                    <a:lstStyle/>
                    <a:p>
                      <a:pPr algn="ctr" fontAlgn="ctr"/>
                      <a:r>
                        <a:rPr lang="en-NZ" sz="500" u="none" strike="noStrike">
                          <a:effectLst/>
                        </a:rPr>
                        <a:t>E</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CARDIOLOGY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ACUTE PSYCHIATRY</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ORTHO/ PLASTICS RELIEF</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ASHBURTON</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09"/>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ASHBURTON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10"/>
                  </a:ext>
                </a:extLst>
              </a:tr>
              <a:tr h="163101">
                <a:tc rowSpan="2">
                  <a:txBody>
                    <a:bodyPr/>
                    <a:lstStyle/>
                    <a:p>
                      <a:pPr algn="ctr" fontAlgn="ctr"/>
                      <a:r>
                        <a:rPr lang="en-NZ" sz="500" u="none" strike="noStrike">
                          <a:effectLst/>
                        </a:rPr>
                        <a:t>F</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ORTHOPAEDICS</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OLDER PERSONS HEALTH</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OTOLARYNGOLOGY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CRISIS RESOLUTION</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OLDER PERSONS RELIEF</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11"/>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BURWOOD</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dirty="0">
                          <a:effectLst/>
                        </a:rPr>
                        <a:t>CHRISTCHURCH</a:t>
                      </a:r>
                      <a:endParaRPr lang="en-NZ" sz="500" b="1" i="0" u="none" strike="noStrike" dirty="0">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BURWOOD</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12"/>
                  </a:ext>
                </a:extLst>
              </a:tr>
              <a:tr h="163101">
                <a:tc rowSpan="2">
                  <a:txBody>
                    <a:bodyPr/>
                    <a:lstStyle/>
                    <a:p>
                      <a:pPr algn="ctr" fontAlgn="ctr"/>
                      <a:r>
                        <a:rPr lang="en-NZ" sz="500" u="none" strike="noStrike">
                          <a:effectLst/>
                        </a:rPr>
                        <a:t>G</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CARDIOLOGY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OLDER PERSONS MENTAL HEALTH</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ORTHO/ PLASTICS RELIEF</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COMMUNITY/GP</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13"/>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dirty="0">
                          <a:effectLst/>
                        </a:rPr>
                        <a:t>CHRISTCHURCH </a:t>
                      </a:r>
                      <a:endParaRPr lang="en-NZ" sz="500" b="1" i="0" u="none" strike="noStrike" dirty="0">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BURWOOD</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dirty="0">
                          <a:effectLst/>
                        </a:rPr>
                        <a:t>COMMUNITY</a:t>
                      </a:r>
                      <a:endParaRPr lang="en-NZ" sz="500" b="1" i="0" u="none" strike="noStrike" dirty="0">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14"/>
                  </a:ext>
                </a:extLst>
              </a:tr>
              <a:tr h="163101">
                <a:tc rowSpan="2">
                  <a:txBody>
                    <a:bodyPr/>
                    <a:lstStyle/>
                    <a:p>
                      <a:pPr algn="ctr" fontAlgn="ctr"/>
                      <a:r>
                        <a:rPr lang="en-NZ" sz="500" u="none" strike="noStrike">
                          <a:effectLst/>
                        </a:rPr>
                        <a:t>H</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CLINICAL ONCOLOGY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ACUTE PSYCHIATRY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ORTHO/ PLASTICS RELIEF</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COMMUNITY/GP</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15"/>
                  </a:ext>
                </a:extLst>
              </a:tr>
              <a:tr h="163101">
                <a:tc vMerge="1">
                  <a:txBody>
                    <a:bodyPr/>
                    <a:lstStyle/>
                    <a:p>
                      <a:endParaRPr lang="en-NZ"/>
                    </a:p>
                  </a:txBody>
                  <a:tcPr/>
                </a:tc>
                <a:tc>
                  <a:txBody>
                    <a:bodyPr/>
                    <a:lstStyle/>
                    <a:p>
                      <a:pPr algn="l" fontAlgn="t"/>
                      <a:r>
                        <a:rPr lang="en-NZ" sz="500" u="none" strike="noStrike" dirty="0">
                          <a:effectLst/>
                        </a:rPr>
                        <a:t>CHRISTCHURCH </a:t>
                      </a:r>
                      <a:endParaRPr lang="en-NZ" sz="500" b="1" i="0" u="none" strike="noStrike" dirty="0">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COMMUNITY</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16"/>
                  </a:ext>
                </a:extLst>
              </a:tr>
              <a:tr h="163101">
                <a:tc rowSpan="2">
                  <a:txBody>
                    <a:bodyPr/>
                    <a:lstStyle/>
                    <a:p>
                      <a:pPr algn="ctr" fontAlgn="ctr"/>
                      <a:r>
                        <a:rPr lang="en-NZ" sz="500" u="none" strike="noStrike">
                          <a:effectLst/>
                        </a:rPr>
                        <a:t>I</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NEUROLOGY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OTOLARYNGOLOGY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PSYCHIATRY - ROSTER COVER</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ASHBURTON</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 </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 </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17"/>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ASHBURTON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18"/>
                  </a:ext>
                </a:extLst>
              </a:tr>
              <a:tr h="163101">
                <a:tc rowSpan="2">
                  <a:txBody>
                    <a:bodyPr/>
                    <a:lstStyle/>
                    <a:p>
                      <a:pPr algn="ctr" fontAlgn="ctr"/>
                      <a:r>
                        <a:rPr lang="en-NZ" sz="500" u="none" strike="noStrike">
                          <a:effectLst/>
                        </a:rPr>
                        <a:t>J</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CARDIOLOGY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ORTHOPAEDICS</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OLDER PERSONS HEALTH</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CRISIS RESOLUTION</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 RELIEF</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 </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 </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19"/>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BURWOOD</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dirty="0">
                          <a:effectLst/>
                        </a:rPr>
                        <a:t> </a:t>
                      </a:r>
                      <a:endParaRPr lang="en-NZ" sz="500" b="1" i="0" u="none" strike="noStrike" dirty="0">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20"/>
                  </a:ext>
                </a:extLst>
              </a:tr>
              <a:tr h="163101">
                <a:tc rowSpan="2">
                  <a:txBody>
                    <a:bodyPr/>
                    <a:lstStyle/>
                    <a:p>
                      <a:pPr algn="ctr" fontAlgn="ctr"/>
                      <a:r>
                        <a:rPr lang="en-NZ" sz="500" u="none" strike="noStrike">
                          <a:effectLst/>
                        </a:rPr>
                        <a:t>K</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PLASTIC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ORTHOPAEDICS</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PSYCH - C WARD/KENNEDY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WEST COAST GP/PAEDS</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 </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21"/>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GREY HOSPITAL</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dirty="0">
                          <a:effectLst/>
                        </a:rPr>
                        <a:t> </a:t>
                      </a:r>
                      <a:endParaRPr lang="en-NZ" sz="500" b="1" i="0" u="none" strike="noStrike" dirty="0">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22"/>
                  </a:ext>
                </a:extLst>
              </a:tr>
              <a:tr h="163101">
                <a:tc rowSpan="2">
                  <a:txBody>
                    <a:bodyPr/>
                    <a:lstStyle/>
                    <a:p>
                      <a:pPr algn="ctr" fontAlgn="ctr"/>
                      <a:r>
                        <a:rPr lang="en-NZ" sz="500" u="none" strike="noStrike">
                          <a:effectLst/>
                        </a:rPr>
                        <a:t>L</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OLDER PERSONS HEALTH</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ACUTE PSYCHIATRY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 - SWING</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COMMUNITY/GP</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dirty="0">
                          <a:effectLst/>
                        </a:rPr>
                        <a:t> </a:t>
                      </a:r>
                      <a:endParaRPr lang="en-NZ" sz="500" b="1" i="0" u="sng" strike="noStrike" dirty="0">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23"/>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BURWOOD</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COMMUNITY</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dirty="0">
                          <a:effectLst/>
                        </a:rPr>
                        <a:t> </a:t>
                      </a:r>
                      <a:endParaRPr lang="en-NZ" sz="500" b="1" i="0" u="none" strike="noStrike" dirty="0">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24"/>
                  </a:ext>
                </a:extLst>
              </a:tr>
              <a:tr h="163101">
                <a:tc rowSpan="2">
                  <a:txBody>
                    <a:bodyPr/>
                    <a:lstStyle/>
                    <a:p>
                      <a:pPr algn="ctr" fontAlgn="ctr"/>
                      <a:r>
                        <a:rPr lang="en-NZ" sz="500" u="none" strike="noStrike">
                          <a:effectLst/>
                        </a:rPr>
                        <a:t>M</a:t>
                      </a:r>
                      <a:endParaRPr lang="en-NZ" sz="500" b="1" i="0" u="none" strike="noStrike">
                        <a:solidFill>
                          <a:srgbClr val="38B1D4"/>
                        </a:solidFill>
                        <a:effectLst/>
                        <a:latin typeface="Century Gothic" panose="020B0502020202020204" pitchFamily="34" charset="0"/>
                      </a:endParaRPr>
                    </a:p>
                  </a:txBody>
                  <a:tcPr marL="5199" marR="5199" marT="5199" marB="0" anchor="ctr">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SURGERY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GENERAL MEDICINE</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CLINICAL ONCOLOGY</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CRISIS RESOLUTION</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ORTHO - PAEDS/SPINE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tc>
                  <a:txBody>
                    <a:bodyPr/>
                    <a:lstStyle/>
                    <a:p>
                      <a:pPr algn="l" fontAlgn="b"/>
                      <a:r>
                        <a:rPr lang="en-NZ" sz="500" u="sng" strike="noStrike">
                          <a:effectLst/>
                        </a:rPr>
                        <a:t> </a:t>
                      </a:r>
                      <a:endParaRPr lang="en-NZ" sz="500" b="1" i="0" u="sng" strike="noStrike">
                        <a:solidFill>
                          <a:srgbClr val="38B1D4"/>
                        </a:solidFill>
                        <a:effectLst/>
                        <a:latin typeface="Century Gothic" panose="020B0502020202020204" pitchFamily="34" charset="0"/>
                      </a:endParaRPr>
                    </a:p>
                  </a:txBody>
                  <a:tcPr marL="5199" marR="5199" marT="5199" marB="0" anchor="b">
                    <a:noFill/>
                  </a:tcPr>
                </a:tc>
                <a:extLst>
                  <a:ext uri="{0D108BD9-81ED-4DB2-BD59-A6C34878D82A}">
                    <a16:rowId xmlns="" xmlns:a16="http://schemas.microsoft.com/office/drawing/2014/main" val="10025"/>
                  </a:ext>
                </a:extLst>
              </a:tr>
              <a:tr h="163101">
                <a:tc vMerge="1">
                  <a:txBody>
                    <a:bodyPr/>
                    <a:lstStyle/>
                    <a:p>
                      <a:endParaRPr lang="en-NZ"/>
                    </a:p>
                  </a:txBody>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HILLMORTON</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CHRISTCHURCH</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a:effectLst/>
                        </a:rPr>
                        <a:t> </a:t>
                      </a:r>
                      <a:endParaRPr lang="en-NZ" sz="500" b="1" i="0" u="none" strike="noStrike">
                        <a:solidFill>
                          <a:srgbClr val="38B1D4"/>
                        </a:solidFill>
                        <a:effectLst/>
                        <a:latin typeface="Century Gothic" panose="020B0502020202020204" pitchFamily="34" charset="0"/>
                      </a:endParaRPr>
                    </a:p>
                  </a:txBody>
                  <a:tcPr marL="5199" marR="5199" marT="5199" marB="0">
                    <a:noFill/>
                  </a:tcPr>
                </a:tc>
                <a:tc>
                  <a:txBody>
                    <a:bodyPr/>
                    <a:lstStyle/>
                    <a:p>
                      <a:pPr algn="l" fontAlgn="t"/>
                      <a:r>
                        <a:rPr lang="en-NZ" sz="500" u="none" strike="noStrike" dirty="0">
                          <a:effectLst/>
                        </a:rPr>
                        <a:t> </a:t>
                      </a:r>
                      <a:endParaRPr lang="en-NZ" sz="500" b="1" i="0" u="none" strike="noStrike" dirty="0">
                        <a:solidFill>
                          <a:srgbClr val="38B1D4"/>
                        </a:solidFill>
                        <a:effectLst/>
                        <a:latin typeface="Century Gothic" panose="020B0502020202020204" pitchFamily="34" charset="0"/>
                      </a:endParaRPr>
                    </a:p>
                  </a:txBody>
                  <a:tcPr marL="5199" marR="5199" marT="5199" marB="0">
                    <a:noFill/>
                  </a:tcPr>
                </a:tc>
                <a:extLst>
                  <a:ext uri="{0D108BD9-81ED-4DB2-BD59-A6C34878D82A}">
                    <a16:rowId xmlns="" xmlns:a16="http://schemas.microsoft.com/office/drawing/2014/main" val="10026"/>
                  </a:ext>
                </a:extLst>
              </a:tr>
            </a:tbl>
          </a:graphicData>
        </a:graphic>
      </p:graphicFrame>
      <p:pic>
        <p:nvPicPr>
          <p:cNvPr id="3" name="Picture 2"/>
          <p:cNvPicPr>
            <a:picLocks noChangeAspect="1"/>
          </p:cNvPicPr>
          <p:nvPr/>
        </p:nvPicPr>
        <p:blipFill>
          <a:blip r:embed="rId2"/>
          <a:stretch>
            <a:fillRect/>
          </a:stretch>
        </p:blipFill>
        <p:spPr>
          <a:xfrm rot="383457">
            <a:off x="9262273" y="4310179"/>
            <a:ext cx="2670621" cy="2406664"/>
          </a:xfrm>
          <a:prstGeom prst="rect">
            <a:avLst/>
          </a:prstGeom>
        </p:spPr>
      </p:pic>
    </p:spTree>
    <p:extLst>
      <p:ext uri="{BB962C8B-B14F-4D97-AF65-F5344CB8AC3E}">
        <p14:creationId xmlns:p14="http://schemas.microsoft.com/office/powerpoint/2010/main" val="1068646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A9F593-433A-48CC-B6CF-421DA0720CB0}"/>
              </a:ext>
            </a:extLst>
          </p:cNvPr>
          <p:cNvSpPr>
            <a:spLocks noGrp="1"/>
          </p:cNvSpPr>
          <p:nvPr>
            <p:ph type="title"/>
          </p:nvPr>
        </p:nvSpPr>
        <p:spPr/>
        <p:txBody>
          <a:bodyPr>
            <a:normAutofit/>
          </a:bodyPr>
          <a:lstStyle/>
          <a:p>
            <a:pPr algn="ctr"/>
            <a:r>
              <a:rPr lang="en-NZ" sz="7200" b="1" dirty="0">
                <a:solidFill>
                  <a:srgbClr val="0070C0"/>
                </a:solidFill>
              </a:rPr>
              <a:t>Run Block Example</a:t>
            </a:r>
          </a:p>
        </p:txBody>
      </p:sp>
      <p:sp>
        <p:nvSpPr>
          <p:cNvPr id="3" name="Content Placeholder 2">
            <a:extLst>
              <a:ext uri="{FF2B5EF4-FFF2-40B4-BE49-F238E27FC236}">
                <a16:creationId xmlns="" xmlns:a16="http://schemas.microsoft.com/office/drawing/2014/main" id="{136B1B4A-74BD-457E-99D6-2BFBCC6BB3AF}"/>
              </a:ext>
            </a:extLst>
          </p:cNvPr>
          <p:cNvSpPr>
            <a:spLocks noGrp="1"/>
          </p:cNvSpPr>
          <p:nvPr>
            <p:ph idx="1"/>
          </p:nvPr>
        </p:nvSpPr>
        <p:spPr>
          <a:xfrm>
            <a:off x="2298584" y="1547902"/>
            <a:ext cx="7366233" cy="3056768"/>
          </a:xfrm>
        </p:spPr>
        <p:txBody>
          <a:bodyPr/>
          <a:lstStyle/>
          <a:p>
            <a:pPr marL="0" indent="0">
              <a:buNone/>
            </a:pPr>
            <a:r>
              <a:rPr lang="en-NZ" dirty="0">
                <a:solidFill>
                  <a:srgbClr val="C00000"/>
                </a:solidFill>
              </a:rPr>
              <a:t>Block A</a:t>
            </a:r>
          </a:p>
          <a:p>
            <a:pPr marL="0" indent="0">
              <a:buNone/>
            </a:pPr>
            <a:endParaRPr lang="en-NZ" sz="1000" dirty="0"/>
          </a:p>
          <a:p>
            <a:pPr marL="0" indent="0">
              <a:buNone/>
            </a:pPr>
            <a:r>
              <a:rPr lang="en-NZ" dirty="0">
                <a:solidFill>
                  <a:srgbClr val="002060"/>
                </a:solidFill>
              </a:rPr>
              <a:t>PGY1</a:t>
            </a:r>
          </a:p>
          <a:p>
            <a:endParaRPr lang="en-NZ" dirty="0"/>
          </a:p>
          <a:p>
            <a:pPr marL="0" indent="0">
              <a:buNone/>
            </a:pPr>
            <a:r>
              <a:rPr lang="en-NZ" dirty="0">
                <a:solidFill>
                  <a:srgbClr val="002060"/>
                </a:solidFill>
              </a:rPr>
              <a:t>PGY2</a:t>
            </a:r>
          </a:p>
          <a:p>
            <a:endParaRPr lang="en-NZ" dirty="0"/>
          </a:p>
          <a:p>
            <a:endParaRPr lang="en-NZ" dirty="0"/>
          </a:p>
          <a:p>
            <a:endParaRPr lang="en-NZ" dirty="0"/>
          </a:p>
        </p:txBody>
      </p:sp>
      <p:graphicFrame>
        <p:nvGraphicFramePr>
          <p:cNvPr id="4" name="Table 3">
            <a:extLst>
              <a:ext uri="{FF2B5EF4-FFF2-40B4-BE49-F238E27FC236}">
                <a16:creationId xmlns="" xmlns:a16="http://schemas.microsoft.com/office/drawing/2014/main" id="{B508642A-5AEF-4DE3-807D-5E01847A166C}"/>
              </a:ext>
            </a:extLst>
          </p:cNvPr>
          <p:cNvGraphicFramePr>
            <a:graphicFrameLocks noGrp="1"/>
          </p:cNvGraphicFramePr>
          <p:nvPr>
            <p:extLst>
              <p:ext uri="{D42A27DB-BD31-4B8C-83A1-F6EECF244321}">
                <p14:modId xmlns:p14="http://schemas.microsoft.com/office/powerpoint/2010/main" val="527191766"/>
              </p:ext>
            </p:extLst>
          </p:nvPr>
        </p:nvGraphicFramePr>
        <p:xfrm>
          <a:off x="3691157" y="2261854"/>
          <a:ext cx="5740400" cy="590550"/>
        </p:xfrm>
        <a:graphic>
          <a:graphicData uri="http://schemas.openxmlformats.org/drawingml/2006/table">
            <a:tbl>
              <a:tblPr>
                <a:tableStyleId>{5C22544A-7EE6-4342-B048-85BDC9FD1C3A}</a:tableStyleId>
              </a:tblPr>
              <a:tblGrid>
                <a:gridCol w="1435100">
                  <a:extLst>
                    <a:ext uri="{9D8B030D-6E8A-4147-A177-3AD203B41FA5}">
                      <a16:colId xmlns="" xmlns:a16="http://schemas.microsoft.com/office/drawing/2014/main" val="2763244431"/>
                    </a:ext>
                  </a:extLst>
                </a:gridCol>
                <a:gridCol w="1435100">
                  <a:extLst>
                    <a:ext uri="{9D8B030D-6E8A-4147-A177-3AD203B41FA5}">
                      <a16:colId xmlns="" xmlns:a16="http://schemas.microsoft.com/office/drawing/2014/main" val="300116707"/>
                    </a:ext>
                  </a:extLst>
                </a:gridCol>
                <a:gridCol w="1435100">
                  <a:extLst>
                    <a:ext uri="{9D8B030D-6E8A-4147-A177-3AD203B41FA5}">
                      <a16:colId xmlns="" xmlns:a16="http://schemas.microsoft.com/office/drawing/2014/main" val="2327367496"/>
                    </a:ext>
                  </a:extLst>
                </a:gridCol>
                <a:gridCol w="1435100">
                  <a:extLst>
                    <a:ext uri="{9D8B030D-6E8A-4147-A177-3AD203B41FA5}">
                      <a16:colId xmlns="" xmlns:a16="http://schemas.microsoft.com/office/drawing/2014/main" val="2911271466"/>
                    </a:ext>
                  </a:extLst>
                </a:gridCol>
              </a:tblGrid>
              <a:tr h="295275">
                <a:tc>
                  <a:txBody>
                    <a:bodyPr/>
                    <a:lstStyle/>
                    <a:p>
                      <a:pPr algn="l" fontAlgn="b"/>
                      <a:r>
                        <a:rPr lang="en-NZ" sz="900" u="sng" strike="noStrike" dirty="0">
                          <a:effectLst/>
                        </a:rPr>
                        <a:t>GENERAL MEDICINE</a:t>
                      </a:r>
                      <a:endParaRPr lang="en-NZ" sz="900" b="1" i="0" u="sng" strike="noStrike" dirty="0">
                        <a:solidFill>
                          <a:srgbClr val="38B1D4"/>
                        </a:solidFill>
                        <a:effectLst/>
                        <a:latin typeface="Century Gothic" panose="020B0502020202020204" pitchFamily="34" charset="0"/>
                      </a:endParaRPr>
                    </a:p>
                  </a:txBody>
                  <a:tcPr marL="9525" marR="9525" marT="9525" marB="0" anchor="b">
                    <a:noFill/>
                  </a:tcPr>
                </a:tc>
                <a:tc>
                  <a:txBody>
                    <a:bodyPr/>
                    <a:lstStyle/>
                    <a:p>
                      <a:pPr algn="l" fontAlgn="b"/>
                      <a:r>
                        <a:rPr lang="en-NZ" sz="900" u="sng" strike="noStrike" dirty="0">
                          <a:effectLst/>
                        </a:rPr>
                        <a:t>GENERAL SURGERY</a:t>
                      </a:r>
                      <a:endParaRPr lang="en-NZ" sz="900" b="1" i="0" u="sng" strike="noStrike" dirty="0">
                        <a:solidFill>
                          <a:srgbClr val="38B1D4"/>
                        </a:solidFill>
                        <a:effectLst/>
                        <a:latin typeface="Century Gothic" panose="020B0502020202020204" pitchFamily="34" charset="0"/>
                      </a:endParaRPr>
                    </a:p>
                  </a:txBody>
                  <a:tcPr marL="9525" marR="9525" marT="9525" marB="0" anchor="b">
                    <a:noFill/>
                  </a:tcPr>
                </a:tc>
                <a:tc>
                  <a:txBody>
                    <a:bodyPr/>
                    <a:lstStyle/>
                    <a:p>
                      <a:pPr algn="l" fontAlgn="b"/>
                      <a:r>
                        <a:rPr lang="en-NZ" sz="900" u="sng" strike="noStrike">
                          <a:effectLst/>
                        </a:rPr>
                        <a:t>CARDIOLOGY</a:t>
                      </a:r>
                      <a:endParaRPr lang="en-NZ" sz="900" b="1" i="0" u="sng" strike="noStrike">
                        <a:solidFill>
                          <a:srgbClr val="38B1D4"/>
                        </a:solidFill>
                        <a:effectLst/>
                        <a:latin typeface="Century Gothic" panose="020B0502020202020204" pitchFamily="34" charset="0"/>
                      </a:endParaRPr>
                    </a:p>
                  </a:txBody>
                  <a:tcPr marL="9525" marR="9525" marT="9525" marB="0" anchor="b">
                    <a:noFill/>
                  </a:tcPr>
                </a:tc>
                <a:tc>
                  <a:txBody>
                    <a:bodyPr/>
                    <a:lstStyle/>
                    <a:p>
                      <a:pPr algn="l" fontAlgn="b"/>
                      <a:r>
                        <a:rPr lang="en-NZ" sz="900" u="sng" strike="noStrike">
                          <a:effectLst/>
                        </a:rPr>
                        <a:t>OLDER PERSONS HEALTH</a:t>
                      </a:r>
                      <a:endParaRPr lang="en-NZ" sz="900" b="1" i="0" u="sng" strike="noStrike">
                        <a:solidFill>
                          <a:srgbClr val="38B1D4"/>
                        </a:solidFill>
                        <a:effectLst/>
                        <a:latin typeface="Century Gothic" panose="020B0502020202020204" pitchFamily="34" charset="0"/>
                      </a:endParaRPr>
                    </a:p>
                  </a:txBody>
                  <a:tcPr marL="9525" marR="9525" marT="9525" marB="0" anchor="b">
                    <a:noFill/>
                  </a:tcPr>
                </a:tc>
                <a:extLst>
                  <a:ext uri="{0D108BD9-81ED-4DB2-BD59-A6C34878D82A}">
                    <a16:rowId xmlns="" xmlns:a16="http://schemas.microsoft.com/office/drawing/2014/main" val="2100617002"/>
                  </a:ext>
                </a:extLst>
              </a:tr>
              <a:tr h="295275">
                <a:tc>
                  <a:txBody>
                    <a:bodyPr/>
                    <a:lstStyle/>
                    <a:p>
                      <a:pPr algn="l" fontAlgn="t"/>
                      <a:r>
                        <a:rPr lang="en-NZ" sz="900" u="none" strike="noStrike" dirty="0">
                          <a:effectLst/>
                        </a:rPr>
                        <a:t>CHRISTCHURCH </a:t>
                      </a:r>
                      <a:endParaRPr lang="en-NZ" sz="900" b="1" i="0" u="none" strike="noStrike" dirty="0">
                        <a:solidFill>
                          <a:srgbClr val="38B1D4"/>
                        </a:solidFill>
                        <a:effectLst/>
                        <a:latin typeface="Century Gothic" panose="020B0502020202020204" pitchFamily="34" charset="0"/>
                      </a:endParaRPr>
                    </a:p>
                  </a:txBody>
                  <a:tcPr marL="9525" marR="9525" marT="9525" marB="0">
                    <a:noFill/>
                  </a:tcPr>
                </a:tc>
                <a:tc>
                  <a:txBody>
                    <a:bodyPr/>
                    <a:lstStyle/>
                    <a:p>
                      <a:pPr algn="l" fontAlgn="t"/>
                      <a:r>
                        <a:rPr lang="en-NZ" sz="900" u="none" strike="noStrike">
                          <a:effectLst/>
                        </a:rPr>
                        <a:t>CHRISTCHURCH</a:t>
                      </a:r>
                      <a:endParaRPr lang="en-NZ" sz="900" b="1" i="0" u="none" strike="noStrike">
                        <a:solidFill>
                          <a:srgbClr val="38B1D4"/>
                        </a:solidFill>
                        <a:effectLst/>
                        <a:latin typeface="Century Gothic" panose="020B0502020202020204" pitchFamily="34" charset="0"/>
                      </a:endParaRPr>
                    </a:p>
                  </a:txBody>
                  <a:tcPr marL="9525" marR="9525" marT="9525" marB="0">
                    <a:noFill/>
                  </a:tcPr>
                </a:tc>
                <a:tc>
                  <a:txBody>
                    <a:bodyPr/>
                    <a:lstStyle/>
                    <a:p>
                      <a:pPr algn="l" fontAlgn="t"/>
                      <a:r>
                        <a:rPr lang="en-NZ" sz="900" u="none" strike="noStrike">
                          <a:effectLst/>
                        </a:rPr>
                        <a:t>CHRISTCHURCH </a:t>
                      </a:r>
                      <a:endParaRPr lang="en-NZ" sz="900" b="1" i="0" u="none" strike="noStrike">
                        <a:solidFill>
                          <a:srgbClr val="38B1D4"/>
                        </a:solidFill>
                        <a:effectLst/>
                        <a:latin typeface="Century Gothic" panose="020B0502020202020204" pitchFamily="34" charset="0"/>
                      </a:endParaRPr>
                    </a:p>
                  </a:txBody>
                  <a:tcPr marL="9525" marR="9525" marT="9525" marB="0">
                    <a:noFill/>
                  </a:tcPr>
                </a:tc>
                <a:tc>
                  <a:txBody>
                    <a:bodyPr/>
                    <a:lstStyle/>
                    <a:p>
                      <a:pPr algn="l" fontAlgn="t"/>
                      <a:r>
                        <a:rPr lang="en-NZ" sz="900" u="none" strike="noStrike" dirty="0">
                          <a:effectLst/>
                        </a:rPr>
                        <a:t>BURWOOD</a:t>
                      </a:r>
                      <a:endParaRPr lang="en-NZ" sz="900" b="1" i="0" u="none" strike="noStrike" dirty="0">
                        <a:solidFill>
                          <a:srgbClr val="38B1D4"/>
                        </a:solidFill>
                        <a:effectLst/>
                        <a:latin typeface="Century Gothic" panose="020B0502020202020204" pitchFamily="34" charset="0"/>
                      </a:endParaRPr>
                    </a:p>
                  </a:txBody>
                  <a:tcPr marL="9525" marR="9525" marT="9525" marB="0">
                    <a:noFill/>
                  </a:tcPr>
                </a:tc>
                <a:extLst>
                  <a:ext uri="{0D108BD9-81ED-4DB2-BD59-A6C34878D82A}">
                    <a16:rowId xmlns="" xmlns:a16="http://schemas.microsoft.com/office/drawing/2014/main" val="1862756148"/>
                  </a:ext>
                </a:extLst>
              </a:tr>
            </a:tbl>
          </a:graphicData>
        </a:graphic>
      </p:graphicFrame>
      <p:graphicFrame>
        <p:nvGraphicFramePr>
          <p:cNvPr id="5" name="Table 4">
            <a:extLst>
              <a:ext uri="{FF2B5EF4-FFF2-40B4-BE49-F238E27FC236}">
                <a16:creationId xmlns="" xmlns:a16="http://schemas.microsoft.com/office/drawing/2014/main" id="{BCD311A8-2D4D-45FE-95A8-32F6FB62142D}"/>
              </a:ext>
            </a:extLst>
          </p:cNvPr>
          <p:cNvGraphicFramePr>
            <a:graphicFrameLocks noGrp="1"/>
          </p:cNvGraphicFramePr>
          <p:nvPr>
            <p:extLst>
              <p:ext uri="{D42A27DB-BD31-4B8C-83A1-F6EECF244321}">
                <p14:modId xmlns:p14="http://schemas.microsoft.com/office/powerpoint/2010/main" val="1529207960"/>
              </p:ext>
            </p:extLst>
          </p:nvPr>
        </p:nvGraphicFramePr>
        <p:xfrm>
          <a:off x="3691157" y="3279189"/>
          <a:ext cx="3606800" cy="590550"/>
        </p:xfrm>
        <a:graphic>
          <a:graphicData uri="http://schemas.openxmlformats.org/drawingml/2006/table">
            <a:tbl>
              <a:tblPr>
                <a:tableStyleId>{5C22544A-7EE6-4342-B048-85BDC9FD1C3A}</a:tableStyleId>
              </a:tblPr>
              <a:tblGrid>
                <a:gridCol w="1828800">
                  <a:extLst>
                    <a:ext uri="{9D8B030D-6E8A-4147-A177-3AD203B41FA5}">
                      <a16:colId xmlns="" xmlns:a16="http://schemas.microsoft.com/office/drawing/2014/main" val="137433982"/>
                    </a:ext>
                  </a:extLst>
                </a:gridCol>
                <a:gridCol w="1778000">
                  <a:extLst>
                    <a:ext uri="{9D8B030D-6E8A-4147-A177-3AD203B41FA5}">
                      <a16:colId xmlns="" xmlns:a16="http://schemas.microsoft.com/office/drawing/2014/main" val="4218428554"/>
                    </a:ext>
                  </a:extLst>
                </a:gridCol>
              </a:tblGrid>
              <a:tr h="295275">
                <a:tc>
                  <a:txBody>
                    <a:bodyPr/>
                    <a:lstStyle/>
                    <a:p>
                      <a:pPr algn="l" fontAlgn="b"/>
                      <a:r>
                        <a:rPr lang="en-NZ" sz="900" u="sng" strike="noStrike" dirty="0">
                          <a:effectLst/>
                        </a:rPr>
                        <a:t>CRISIS RESOLUTION</a:t>
                      </a:r>
                      <a:endParaRPr lang="en-NZ" sz="900" b="1" i="0" u="sng" strike="noStrike" dirty="0">
                        <a:solidFill>
                          <a:srgbClr val="38B1D4"/>
                        </a:solidFill>
                        <a:effectLst/>
                        <a:latin typeface="Century Gothic" panose="020B0502020202020204" pitchFamily="34" charset="0"/>
                      </a:endParaRPr>
                    </a:p>
                  </a:txBody>
                  <a:tcPr marL="9525" marR="9525" marT="9525" marB="0" anchor="b">
                    <a:noFill/>
                  </a:tcPr>
                </a:tc>
                <a:tc>
                  <a:txBody>
                    <a:bodyPr/>
                    <a:lstStyle/>
                    <a:p>
                      <a:pPr algn="l" fontAlgn="b"/>
                      <a:r>
                        <a:rPr lang="en-NZ" sz="900" u="sng" strike="noStrike" dirty="0">
                          <a:effectLst/>
                        </a:rPr>
                        <a:t>SURG/ORTHO ROSTER COVER</a:t>
                      </a:r>
                      <a:endParaRPr lang="en-NZ" sz="900" b="1" i="0" u="sng" strike="noStrike" dirty="0">
                        <a:solidFill>
                          <a:srgbClr val="38B1D4"/>
                        </a:solidFill>
                        <a:effectLst/>
                        <a:latin typeface="Century Gothic" panose="020B0502020202020204" pitchFamily="34" charset="0"/>
                      </a:endParaRPr>
                    </a:p>
                  </a:txBody>
                  <a:tcPr marL="9525" marR="9525" marT="9525" marB="0" anchor="b">
                    <a:noFill/>
                  </a:tcPr>
                </a:tc>
                <a:extLst>
                  <a:ext uri="{0D108BD9-81ED-4DB2-BD59-A6C34878D82A}">
                    <a16:rowId xmlns="" xmlns:a16="http://schemas.microsoft.com/office/drawing/2014/main" val="1185189021"/>
                  </a:ext>
                </a:extLst>
              </a:tr>
              <a:tr h="295275">
                <a:tc>
                  <a:txBody>
                    <a:bodyPr/>
                    <a:lstStyle/>
                    <a:p>
                      <a:pPr algn="l" fontAlgn="t"/>
                      <a:r>
                        <a:rPr lang="en-NZ" sz="900" u="none" strike="noStrike">
                          <a:effectLst/>
                        </a:rPr>
                        <a:t>HILLMORTON</a:t>
                      </a:r>
                      <a:endParaRPr lang="en-NZ" sz="900" b="1" i="0" u="none" strike="noStrike">
                        <a:solidFill>
                          <a:srgbClr val="38B1D4"/>
                        </a:solidFill>
                        <a:effectLst/>
                        <a:latin typeface="Century Gothic" panose="020B0502020202020204" pitchFamily="34" charset="0"/>
                      </a:endParaRPr>
                    </a:p>
                  </a:txBody>
                  <a:tcPr marL="9525" marR="9525" marT="9525" marB="0">
                    <a:noFill/>
                  </a:tcPr>
                </a:tc>
                <a:tc>
                  <a:txBody>
                    <a:bodyPr/>
                    <a:lstStyle/>
                    <a:p>
                      <a:pPr algn="l" fontAlgn="t"/>
                      <a:r>
                        <a:rPr lang="en-NZ" sz="900" u="none" strike="noStrike" dirty="0">
                          <a:effectLst/>
                        </a:rPr>
                        <a:t>CHRISTCHURCH</a:t>
                      </a:r>
                      <a:endParaRPr lang="en-NZ" sz="900" b="1" i="0" u="none" strike="noStrike" dirty="0">
                        <a:solidFill>
                          <a:srgbClr val="38B1D4"/>
                        </a:solidFill>
                        <a:effectLst/>
                        <a:latin typeface="Century Gothic" panose="020B0502020202020204" pitchFamily="34" charset="0"/>
                      </a:endParaRPr>
                    </a:p>
                  </a:txBody>
                  <a:tcPr marL="9525" marR="9525" marT="9525" marB="0">
                    <a:noFill/>
                  </a:tcPr>
                </a:tc>
                <a:extLst>
                  <a:ext uri="{0D108BD9-81ED-4DB2-BD59-A6C34878D82A}">
                    <a16:rowId xmlns="" xmlns:a16="http://schemas.microsoft.com/office/drawing/2014/main" val="768142169"/>
                  </a:ext>
                </a:extLst>
              </a:tr>
            </a:tbl>
          </a:graphicData>
        </a:graphic>
      </p:graphicFrame>
      <p:sp>
        <p:nvSpPr>
          <p:cNvPr id="7" name="Content Placeholder 2">
            <a:extLst>
              <a:ext uri="{FF2B5EF4-FFF2-40B4-BE49-F238E27FC236}">
                <a16:creationId xmlns="" xmlns:a16="http://schemas.microsoft.com/office/drawing/2014/main" id="{5293AA44-CA84-4CC3-899D-044BC6C5219C}"/>
              </a:ext>
            </a:extLst>
          </p:cNvPr>
          <p:cNvSpPr txBox="1">
            <a:spLocks/>
          </p:cNvSpPr>
          <p:nvPr/>
        </p:nvSpPr>
        <p:spPr>
          <a:xfrm>
            <a:off x="2298583" y="4005597"/>
            <a:ext cx="7366233" cy="3056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dirty="0">
                <a:solidFill>
                  <a:srgbClr val="C00000"/>
                </a:solidFill>
              </a:rPr>
              <a:t>Block K</a:t>
            </a:r>
          </a:p>
          <a:p>
            <a:pPr marL="0" indent="0">
              <a:buFont typeface="Arial" panose="020B0604020202020204" pitchFamily="34" charset="0"/>
              <a:buNone/>
            </a:pPr>
            <a:endParaRPr lang="en-NZ" sz="1000" dirty="0"/>
          </a:p>
          <a:p>
            <a:pPr marL="0" indent="0">
              <a:buFont typeface="Arial" panose="020B0604020202020204" pitchFamily="34" charset="0"/>
              <a:buNone/>
            </a:pPr>
            <a:r>
              <a:rPr lang="en-NZ" dirty="0">
                <a:solidFill>
                  <a:srgbClr val="002060"/>
                </a:solidFill>
              </a:rPr>
              <a:t>PGY1</a:t>
            </a:r>
          </a:p>
          <a:p>
            <a:endParaRPr lang="en-NZ" dirty="0"/>
          </a:p>
          <a:p>
            <a:pPr marL="0" indent="0">
              <a:buFont typeface="Arial" panose="020B0604020202020204" pitchFamily="34" charset="0"/>
              <a:buNone/>
            </a:pPr>
            <a:r>
              <a:rPr lang="en-NZ" dirty="0">
                <a:solidFill>
                  <a:srgbClr val="002060"/>
                </a:solidFill>
              </a:rPr>
              <a:t>PGY2</a:t>
            </a:r>
          </a:p>
          <a:p>
            <a:endParaRPr lang="en-NZ" dirty="0"/>
          </a:p>
          <a:p>
            <a:endParaRPr lang="en-NZ" dirty="0"/>
          </a:p>
          <a:p>
            <a:endParaRPr lang="en-NZ" dirty="0"/>
          </a:p>
        </p:txBody>
      </p:sp>
      <p:graphicFrame>
        <p:nvGraphicFramePr>
          <p:cNvPr id="8" name="Table 7">
            <a:extLst>
              <a:ext uri="{FF2B5EF4-FFF2-40B4-BE49-F238E27FC236}">
                <a16:creationId xmlns="" xmlns:a16="http://schemas.microsoft.com/office/drawing/2014/main" id="{5EC439EC-34ED-4771-8A62-89C4A10818CA}"/>
              </a:ext>
            </a:extLst>
          </p:cNvPr>
          <p:cNvGraphicFramePr>
            <a:graphicFrameLocks noGrp="1"/>
          </p:cNvGraphicFramePr>
          <p:nvPr>
            <p:extLst>
              <p:ext uri="{D42A27DB-BD31-4B8C-83A1-F6EECF244321}">
                <p14:modId xmlns:p14="http://schemas.microsoft.com/office/powerpoint/2010/main" val="3103886614"/>
              </p:ext>
            </p:extLst>
          </p:nvPr>
        </p:nvGraphicFramePr>
        <p:xfrm>
          <a:off x="3679972" y="4727657"/>
          <a:ext cx="5740400" cy="590550"/>
        </p:xfrm>
        <a:graphic>
          <a:graphicData uri="http://schemas.openxmlformats.org/drawingml/2006/table">
            <a:tbl>
              <a:tblPr>
                <a:tableStyleId>{5C22544A-7EE6-4342-B048-85BDC9FD1C3A}</a:tableStyleId>
              </a:tblPr>
              <a:tblGrid>
                <a:gridCol w="1435100">
                  <a:extLst>
                    <a:ext uri="{9D8B030D-6E8A-4147-A177-3AD203B41FA5}">
                      <a16:colId xmlns="" xmlns:a16="http://schemas.microsoft.com/office/drawing/2014/main" val="2140906687"/>
                    </a:ext>
                  </a:extLst>
                </a:gridCol>
                <a:gridCol w="1435100">
                  <a:extLst>
                    <a:ext uri="{9D8B030D-6E8A-4147-A177-3AD203B41FA5}">
                      <a16:colId xmlns="" xmlns:a16="http://schemas.microsoft.com/office/drawing/2014/main" val="3562531025"/>
                    </a:ext>
                  </a:extLst>
                </a:gridCol>
                <a:gridCol w="1435100">
                  <a:extLst>
                    <a:ext uri="{9D8B030D-6E8A-4147-A177-3AD203B41FA5}">
                      <a16:colId xmlns="" xmlns:a16="http://schemas.microsoft.com/office/drawing/2014/main" val="3423123874"/>
                    </a:ext>
                  </a:extLst>
                </a:gridCol>
                <a:gridCol w="1435100">
                  <a:extLst>
                    <a:ext uri="{9D8B030D-6E8A-4147-A177-3AD203B41FA5}">
                      <a16:colId xmlns="" xmlns:a16="http://schemas.microsoft.com/office/drawing/2014/main" val="3250316479"/>
                    </a:ext>
                  </a:extLst>
                </a:gridCol>
              </a:tblGrid>
              <a:tr h="295275">
                <a:tc>
                  <a:txBody>
                    <a:bodyPr/>
                    <a:lstStyle/>
                    <a:p>
                      <a:pPr algn="l" fontAlgn="b"/>
                      <a:r>
                        <a:rPr lang="en-NZ" sz="900" u="sng" strike="noStrike" dirty="0">
                          <a:effectLst/>
                        </a:rPr>
                        <a:t>GENERAL MEDICINE</a:t>
                      </a:r>
                      <a:endParaRPr lang="en-NZ" sz="900" b="1" i="0" u="sng" strike="noStrike" dirty="0">
                        <a:solidFill>
                          <a:srgbClr val="38B1D4"/>
                        </a:solidFill>
                        <a:effectLst/>
                        <a:latin typeface="Century Gothic" panose="020B0502020202020204" pitchFamily="34" charset="0"/>
                      </a:endParaRPr>
                    </a:p>
                  </a:txBody>
                  <a:tcPr marL="9525" marR="9525" marT="9525" marB="0" anchor="b">
                    <a:noFill/>
                  </a:tcPr>
                </a:tc>
                <a:tc>
                  <a:txBody>
                    <a:bodyPr/>
                    <a:lstStyle/>
                    <a:p>
                      <a:pPr algn="l" fontAlgn="b"/>
                      <a:r>
                        <a:rPr lang="en-NZ" sz="900" u="sng" strike="noStrike">
                          <a:effectLst/>
                        </a:rPr>
                        <a:t>PLASTIC SURGERY</a:t>
                      </a:r>
                      <a:endParaRPr lang="en-NZ" sz="900" b="1" i="0" u="sng" strike="noStrike">
                        <a:solidFill>
                          <a:srgbClr val="38B1D4"/>
                        </a:solidFill>
                        <a:effectLst/>
                        <a:latin typeface="Century Gothic" panose="020B0502020202020204" pitchFamily="34" charset="0"/>
                      </a:endParaRPr>
                    </a:p>
                  </a:txBody>
                  <a:tcPr marL="9525" marR="9525" marT="9525" marB="0" anchor="b">
                    <a:noFill/>
                  </a:tcPr>
                </a:tc>
                <a:tc>
                  <a:txBody>
                    <a:bodyPr/>
                    <a:lstStyle/>
                    <a:p>
                      <a:pPr algn="l" fontAlgn="b"/>
                      <a:r>
                        <a:rPr lang="en-NZ" sz="900" u="sng" strike="noStrike">
                          <a:effectLst/>
                        </a:rPr>
                        <a:t>GENERAL MEDICINE</a:t>
                      </a:r>
                      <a:endParaRPr lang="en-NZ" sz="900" b="1" i="0" u="sng" strike="noStrike">
                        <a:solidFill>
                          <a:srgbClr val="38B1D4"/>
                        </a:solidFill>
                        <a:effectLst/>
                        <a:latin typeface="Century Gothic" panose="020B0502020202020204" pitchFamily="34" charset="0"/>
                      </a:endParaRPr>
                    </a:p>
                  </a:txBody>
                  <a:tcPr marL="9525" marR="9525" marT="9525" marB="0" anchor="b">
                    <a:noFill/>
                  </a:tcPr>
                </a:tc>
                <a:tc>
                  <a:txBody>
                    <a:bodyPr/>
                    <a:lstStyle/>
                    <a:p>
                      <a:pPr algn="l" fontAlgn="b"/>
                      <a:r>
                        <a:rPr lang="en-NZ" sz="900" u="sng" strike="noStrike" dirty="0">
                          <a:effectLst/>
                        </a:rPr>
                        <a:t>ORTHOPAEDICS</a:t>
                      </a:r>
                      <a:endParaRPr lang="en-NZ" sz="900" b="1" i="0" u="sng" strike="noStrike" dirty="0">
                        <a:solidFill>
                          <a:srgbClr val="38B1D4"/>
                        </a:solidFill>
                        <a:effectLst/>
                        <a:latin typeface="Century Gothic" panose="020B0502020202020204" pitchFamily="34" charset="0"/>
                      </a:endParaRPr>
                    </a:p>
                  </a:txBody>
                  <a:tcPr marL="9525" marR="9525" marT="9525" marB="0" anchor="b">
                    <a:noFill/>
                  </a:tcPr>
                </a:tc>
                <a:extLst>
                  <a:ext uri="{0D108BD9-81ED-4DB2-BD59-A6C34878D82A}">
                    <a16:rowId xmlns="" xmlns:a16="http://schemas.microsoft.com/office/drawing/2014/main" val="620048290"/>
                  </a:ext>
                </a:extLst>
              </a:tr>
              <a:tr h="295275">
                <a:tc>
                  <a:txBody>
                    <a:bodyPr/>
                    <a:lstStyle/>
                    <a:p>
                      <a:pPr algn="l" fontAlgn="t"/>
                      <a:r>
                        <a:rPr lang="en-NZ" sz="900" u="none" strike="noStrike">
                          <a:effectLst/>
                        </a:rPr>
                        <a:t>CHRISTCHURCH </a:t>
                      </a:r>
                      <a:endParaRPr lang="en-NZ" sz="900" b="1" i="0" u="none" strike="noStrike">
                        <a:solidFill>
                          <a:srgbClr val="38B1D4"/>
                        </a:solidFill>
                        <a:effectLst/>
                        <a:latin typeface="Century Gothic" panose="020B0502020202020204" pitchFamily="34" charset="0"/>
                      </a:endParaRPr>
                    </a:p>
                  </a:txBody>
                  <a:tcPr marL="9525" marR="9525" marT="9525" marB="0">
                    <a:noFill/>
                  </a:tcPr>
                </a:tc>
                <a:tc>
                  <a:txBody>
                    <a:bodyPr/>
                    <a:lstStyle/>
                    <a:p>
                      <a:pPr algn="l" fontAlgn="t"/>
                      <a:r>
                        <a:rPr lang="en-NZ" sz="900" u="none" strike="noStrike">
                          <a:effectLst/>
                        </a:rPr>
                        <a:t>CHRISTCHURCH</a:t>
                      </a:r>
                      <a:endParaRPr lang="en-NZ" sz="900" b="1" i="0" u="none" strike="noStrike">
                        <a:solidFill>
                          <a:srgbClr val="38B1D4"/>
                        </a:solidFill>
                        <a:effectLst/>
                        <a:latin typeface="Century Gothic" panose="020B0502020202020204" pitchFamily="34" charset="0"/>
                      </a:endParaRPr>
                    </a:p>
                  </a:txBody>
                  <a:tcPr marL="9525" marR="9525" marT="9525" marB="0">
                    <a:noFill/>
                  </a:tcPr>
                </a:tc>
                <a:tc>
                  <a:txBody>
                    <a:bodyPr/>
                    <a:lstStyle/>
                    <a:p>
                      <a:pPr algn="l" fontAlgn="t"/>
                      <a:r>
                        <a:rPr lang="en-NZ" sz="900" u="none" strike="noStrike">
                          <a:effectLst/>
                        </a:rPr>
                        <a:t>CHRISTCHURCH </a:t>
                      </a:r>
                      <a:endParaRPr lang="en-NZ" sz="900" b="1" i="0" u="none" strike="noStrike">
                        <a:solidFill>
                          <a:srgbClr val="38B1D4"/>
                        </a:solidFill>
                        <a:effectLst/>
                        <a:latin typeface="Century Gothic" panose="020B0502020202020204" pitchFamily="34" charset="0"/>
                      </a:endParaRPr>
                    </a:p>
                  </a:txBody>
                  <a:tcPr marL="9525" marR="9525" marT="9525" marB="0">
                    <a:noFill/>
                  </a:tcPr>
                </a:tc>
                <a:tc>
                  <a:txBody>
                    <a:bodyPr/>
                    <a:lstStyle/>
                    <a:p>
                      <a:pPr algn="l" fontAlgn="t"/>
                      <a:r>
                        <a:rPr lang="en-NZ" sz="900" u="none" strike="noStrike" dirty="0">
                          <a:effectLst/>
                        </a:rPr>
                        <a:t>CHRISTCHURCH</a:t>
                      </a:r>
                      <a:endParaRPr lang="en-NZ" sz="900" b="1" i="0" u="none" strike="noStrike" dirty="0">
                        <a:solidFill>
                          <a:srgbClr val="38B1D4"/>
                        </a:solidFill>
                        <a:effectLst/>
                        <a:latin typeface="Century Gothic" panose="020B0502020202020204" pitchFamily="34" charset="0"/>
                      </a:endParaRPr>
                    </a:p>
                  </a:txBody>
                  <a:tcPr marL="9525" marR="9525" marT="9525" marB="0">
                    <a:noFill/>
                  </a:tcPr>
                </a:tc>
                <a:extLst>
                  <a:ext uri="{0D108BD9-81ED-4DB2-BD59-A6C34878D82A}">
                    <a16:rowId xmlns="" xmlns:a16="http://schemas.microsoft.com/office/drawing/2014/main" val="2053419491"/>
                  </a:ext>
                </a:extLst>
              </a:tr>
            </a:tbl>
          </a:graphicData>
        </a:graphic>
      </p:graphicFrame>
      <p:graphicFrame>
        <p:nvGraphicFramePr>
          <p:cNvPr id="9" name="Table 8">
            <a:extLst>
              <a:ext uri="{FF2B5EF4-FFF2-40B4-BE49-F238E27FC236}">
                <a16:creationId xmlns="" xmlns:a16="http://schemas.microsoft.com/office/drawing/2014/main" id="{A2AA4442-1AEB-4EA8-B37C-04EFB86E1E31}"/>
              </a:ext>
            </a:extLst>
          </p:cNvPr>
          <p:cNvGraphicFramePr>
            <a:graphicFrameLocks noGrp="1"/>
          </p:cNvGraphicFramePr>
          <p:nvPr>
            <p:extLst>
              <p:ext uri="{D42A27DB-BD31-4B8C-83A1-F6EECF244321}">
                <p14:modId xmlns:p14="http://schemas.microsoft.com/office/powerpoint/2010/main" val="2956502546"/>
              </p:ext>
            </p:extLst>
          </p:nvPr>
        </p:nvGraphicFramePr>
        <p:xfrm>
          <a:off x="3679972" y="5751415"/>
          <a:ext cx="3606800" cy="590550"/>
        </p:xfrm>
        <a:graphic>
          <a:graphicData uri="http://schemas.openxmlformats.org/drawingml/2006/table">
            <a:tbl>
              <a:tblPr>
                <a:tableStyleId>{5C22544A-7EE6-4342-B048-85BDC9FD1C3A}</a:tableStyleId>
              </a:tblPr>
              <a:tblGrid>
                <a:gridCol w="1828800">
                  <a:extLst>
                    <a:ext uri="{9D8B030D-6E8A-4147-A177-3AD203B41FA5}">
                      <a16:colId xmlns="" xmlns:a16="http://schemas.microsoft.com/office/drawing/2014/main" val="1623421832"/>
                    </a:ext>
                  </a:extLst>
                </a:gridCol>
                <a:gridCol w="1778000">
                  <a:extLst>
                    <a:ext uri="{9D8B030D-6E8A-4147-A177-3AD203B41FA5}">
                      <a16:colId xmlns="" xmlns:a16="http://schemas.microsoft.com/office/drawing/2014/main" val="457162950"/>
                    </a:ext>
                  </a:extLst>
                </a:gridCol>
              </a:tblGrid>
              <a:tr h="295275">
                <a:tc>
                  <a:txBody>
                    <a:bodyPr/>
                    <a:lstStyle/>
                    <a:p>
                      <a:pPr algn="l" fontAlgn="b"/>
                      <a:r>
                        <a:rPr lang="en-NZ" sz="900" u="sng" strike="noStrike" dirty="0">
                          <a:effectLst/>
                        </a:rPr>
                        <a:t>PSYCH - C WARD/KENNEDY</a:t>
                      </a:r>
                      <a:endParaRPr lang="en-NZ" sz="900" b="1" i="0" u="sng" strike="noStrike" dirty="0">
                        <a:solidFill>
                          <a:srgbClr val="38B1D4"/>
                        </a:solidFill>
                        <a:effectLst/>
                        <a:latin typeface="Century Gothic" panose="020B0502020202020204" pitchFamily="34" charset="0"/>
                      </a:endParaRPr>
                    </a:p>
                  </a:txBody>
                  <a:tcPr marL="9525" marR="9525" marT="9525" marB="0" anchor="b">
                    <a:noFill/>
                  </a:tcPr>
                </a:tc>
                <a:tc>
                  <a:txBody>
                    <a:bodyPr/>
                    <a:lstStyle/>
                    <a:p>
                      <a:pPr algn="l" fontAlgn="b"/>
                      <a:r>
                        <a:rPr lang="en-NZ" sz="900" u="sng" strike="noStrike">
                          <a:effectLst/>
                        </a:rPr>
                        <a:t>WEST COAST GP/PAEDS</a:t>
                      </a:r>
                      <a:endParaRPr lang="en-NZ" sz="900" b="1" i="0" u="sng" strike="noStrike">
                        <a:solidFill>
                          <a:srgbClr val="38B1D4"/>
                        </a:solidFill>
                        <a:effectLst/>
                        <a:latin typeface="Century Gothic" panose="020B0502020202020204" pitchFamily="34" charset="0"/>
                      </a:endParaRPr>
                    </a:p>
                  </a:txBody>
                  <a:tcPr marL="9525" marR="9525" marT="9525" marB="0" anchor="b">
                    <a:noFill/>
                  </a:tcPr>
                </a:tc>
                <a:extLst>
                  <a:ext uri="{0D108BD9-81ED-4DB2-BD59-A6C34878D82A}">
                    <a16:rowId xmlns="" xmlns:a16="http://schemas.microsoft.com/office/drawing/2014/main" val="1702363565"/>
                  </a:ext>
                </a:extLst>
              </a:tr>
              <a:tr h="295275">
                <a:tc>
                  <a:txBody>
                    <a:bodyPr/>
                    <a:lstStyle/>
                    <a:p>
                      <a:pPr algn="l" fontAlgn="t"/>
                      <a:r>
                        <a:rPr lang="en-NZ" sz="900" u="none" strike="noStrike" dirty="0">
                          <a:effectLst/>
                        </a:rPr>
                        <a:t>HILLMORTON</a:t>
                      </a:r>
                      <a:endParaRPr lang="en-NZ" sz="900" b="1" i="0" u="none" strike="noStrike" dirty="0">
                        <a:solidFill>
                          <a:srgbClr val="38B1D4"/>
                        </a:solidFill>
                        <a:effectLst/>
                        <a:latin typeface="Century Gothic" panose="020B0502020202020204" pitchFamily="34" charset="0"/>
                      </a:endParaRPr>
                    </a:p>
                  </a:txBody>
                  <a:tcPr marL="9525" marR="9525" marT="9525" marB="0">
                    <a:noFill/>
                  </a:tcPr>
                </a:tc>
                <a:tc>
                  <a:txBody>
                    <a:bodyPr/>
                    <a:lstStyle/>
                    <a:p>
                      <a:pPr algn="l" fontAlgn="t"/>
                      <a:r>
                        <a:rPr lang="en-NZ" sz="900" u="none" strike="noStrike" dirty="0">
                          <a:effectLst/>
                        </a:rPr>
                        <a:t>GREY HOSPITAL</a:t>
                      </a:r>
                      <a:endParaRPr lang="en-NZ" sz="900" b="1" i="0" u="none" strike="noStrike" dirty="0">
                        <a:solidFill>
                          <a:srgbClr val="38B1D4"/>
                        </a:solidFill>
                        <a:effectLst/>
                        <a:latin typeface="Century Gothic" panose="020B0502020202020204" pitchFamily="34" charset="0"/>
                      </a:endParaRPr>
                    </a:p>
                  </a:txBody>
                  <a:tcPr marL="9525" marR="9525" marT="9525" marB="0">
                    <a:noFill/>
                  </a:tcPr>
                </a:tc>
                <a:extLst>
                  <a:ext uri="{0D108BD9-81ED-4DB2-BD59-A6C34878D82A}">
                    <a16:rowId xmlns="" xmlns:a16="http://schemas.microsoft.com/office/drawing/2014/main" val="655312950"/>
                  </a:ext>
                </a:extLst>
              </a:tr>
            </a:tbl>
          </a:graphicData>
        </a:graphic>
      </p:graphicFrame>
    </p:spTree>
    <p:extLst>
      <p:ext uri="{BB962C8B-B14F-4D97-AF65-F5344CB8AC3E}">
        <p14:creationId xmlns:p14="http://schemas.microsoft.com/office/powerpoint/2010/main" val="1672129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754" y="661259"/>
            <a:ext cx="10515600" cy="2703264"/>
          </a:xfrm>
        </p:spPr>
        <p:txBody>
          <a:bodyPr/>
          <a:lstStyle/>
          <a:p>
            <a:pPr marL="0" indent="0">
              <a:buNone/>
            </a:pPr>
            <a:r>
              <a:rPr lang="en-NZ" dirty="0"/>
              <a:t>We are responsible for the overall education and clinical training for all RMOs not in a vocational training programme. We ensure that junior medical staff receive the training and supervision that is needed to meet the requirements set by the MCNZ.</a:t>
            </a:r>
          </a:p>
          <a:p>
            <a:pPr marL="0" indent="0">
              <a:buNone/>
            </a:pPr>
            <a:r>
              <a:rPr lang="en-NZ" dirty="0"/>
              <a:t>We seek to identify, develop and implement best practise in medical education and training initiatives.</a:t>
            </a:r>
          </a:p>
          <a:p>
            <a:pPr marL="0" indent="0">
              <a:buNone/>
            </a:pPr>
            <a:endParaRPr lang="en-NZ" dirty="0"/>
          </a:p>
        </p:txBody>
      </p:sp>
      <p:pic>
        <p:nvPicPr>
          <p:cNvPr id="4" name="Picture 3">
            <a:extLst>
              <a:ext uri="{FF2B5EF4-FFF2-40B4-BE49-F238E27FC236}">
                <a16:creationId xmlns="" xmlns:a16="http://schemas.microsoft.com/office/drawing/2014/main" id="{6A76CDAC-E9BB-4611-8DD1-F1E0024536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922" y="3855219"/>
            <a:ext cx="4547322" cy="177345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077" y="2967856"/>
            <a:ext cx="5322277" cy="3548185"/>
          </a:xfrm>
          <a:prstGeom prst="rect">
            <a:avLst/>
          </a:prstGeom>
        </p:spPr>
      </p:pic>
    </p:spTree>
    <p:extLst>
      <p:ext uri="{BB962C8B-B14F-4D97-AF65-F5344CB8AC3E}">
        <p14:creationId xmlns:p14="http://schemas.microsoft.com/office/powerpoint/2010/main" val="4140656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57EE8D86FEE241810F76CCA6DE70BA" ma:contentTypeVersion="0" ma:contentTypeDescription="Create a new document." ma:contentTypeScope="" ma:versionID="6fcb4c773c27a5a848b4373bdd0693a1">
  <xsd:schema xmlns:xsd="http://www.w3.org/2001/XMLSchema" xmlns:xs="http://www.w3.org/2001/XMLSchema" xmlns:p="http://schemas.microsoft.com/office/2006/metadata/properties" targetNamespace="http://schemas.microsoft.com/office/2006/metadata/properties" ma:root="true" ma:fieldsID="51558b880023d96ba24e0c47c03d43c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ABF8FD-8DE1-475E-A4F1-DF9CD7E8716E}">
  <ds:schemaRefs>
    <ds:schemaRef ds:uri="http://schemas.microsoft.com/sharepoint/v3/contenttype/forms"/>
  </ds:schemaRefs>
</ds:datastoreItem>
</file>

<file path=customXml/itemProps2.xml><?xml version="1.0" encoding="utf-8"?>
<ds:datastoreItem xmlns:ds="http://schemas.openxmlformats.org/officeDocument/2006/customXml" ds:itemID="{069BDCEA-4A38-4255-B823-068C0C518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145AB49-D168-408C-A3EA-35D2E9DFDA43}">
  <ds:schemaRefs>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Organic</Template>
  <TotalTime>5173</TotalTime>
  <Words>1219</Words>
  <Application>Microsoft Office PowerPoint</Application>
  <PresentationFormat>Widescreen</PresentationFormat>
  <Paragraphs>473</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Aharoni</vt:lpstr>
      <vt:lpstr>Arial</vt:lpstr>
      <vt:lpstr>Baskerville Old Face</vt:lpstr>
      <vt:lpstr>Calibri</vt:lpstr>
      <vt:lpstr>Calibri Light</vt:lpstr>
      <vt:lpstr>Century Gothic</vt:lpstr>
      <vt:lpstr>Office Theme</vt:lpstr>
      <vt:lpstr>PowerPoint Presentation</vt:lpstr>
      <vt:lpstr>CDHB is made up of 18 Hospitals and facilities  including ….</vt:lpstr>
      <vt:lpstr>PowerPoint Presentation</vt:lpstr>
      <vt:lpstr>Application Process</vt:lpstr>
      <vt:lpstr>First Year Runs</vt:lpstr>
      <vt:lpstr>Second Year Runs</vt:lpstr>
      <vt:lpstr>First Year House Officer Run Blocks 2021 Run blocks for 2022 RMO year, yet to be finalised for 2023 RMO year</vt:lpstr>
      <vt:lpstr>Run Block Example</vt:lpstr>
      <vt:lpstr>PowerPoint Presentation</vt:lpstr>
      <vt:lpstr>Supervision</vt:lpstr>
      <vt:lpstr> Teaching Programme and Facilities</vt:lpstr>
      <vt:lpstr>Scenario training </vt:lpstr>
      <vt:lpstr>Practical Skill Sessions</vt:lpstr>
      <vt:lpstr>Workshops</vt:lpstr>
      <vt:lpstr>Clinical Orientation</vt:lpstr>
      <vt:lpstr>METU Check Mate Mentor Scheme</vt:lpstr>
      <vt:lpstr>Additional Supports and Rewards</vt:lpstr>
      <vt:lpstr>Introducing  first year House Officer  Dr Kacey Gritt  and second year House Officer Dr Will Gillespie</vt:lpstr>
      <vt:lpstr>The Christchurch experience</vt:lpstr>
      <vt:lpstr>Day in the life of an RMO</vt:lpstr>
      <vt:lpstr>Work-life balance</vt:lpstr>
      <vt:lpstr>Top tips</vt:lpstr>
      <vt:lpstr>PowerPoint Presentation</vt:lpstr>
    </vt:vector>
  </TitlesOfParts>
  <Company>CDHB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Dreaver</dc:creator>
  <cp:lastModifiedBy>Karen Dreaver</cp:lastModifiedBy>
  <cp:revision>93</cp:revision>
  <dcterms:created xsi:type="dcterms:W3CDTF">2020-06-04T01:33:21Z</dcterms:created>
  <dcterms:modified xsi:type="dcterms:W3CDTF">2022-05-03T00:31:20Z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0x0101007057EE8D86FEE241810F76CCA6DE70BA</vt:lpwstr>
  </property>
</Properties>
</file>