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82" d="100"/>
          <a:sy n="82" d="100"/>
        </p:scale>
        <p:origin x="108" y="6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87A1B-6082-4B48-BA48-B60E5C49BAA9}" type="datetimeFigureOut">
              <a:rPr lang="en-NZ" smtClean="0"/>
              <a:t>22/06/2022</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F5F93-17B7-443B-ADFC-069A70D2D8E7}" type="slidenum">
              <a:rPr lang="en-NZ" smtClean="0"/>
              <a:t>‹#›</a:t>
            </a:fld>
            <a:endParaRPr lang="en-NZ"/>
          </a:p>
        </p:txBody>
      </p:sp>
    </p:spTree>
    <p:extLst>
      <p:ext uri="{BB962C8B-B14F-4D97-AF65-F5344CB8AC3E}">
        <p14:creationId xmlns:p14="http://schemas.microsoft.com/office/powerpoint/2010/main" val="2521366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D49A0-C393-4ADE-8543-96343FE518A8}" type="datetimeFigureOut">
              <a:rPr lang="en-NZ" smtClean="0"/>
              <a:t>22/06/2022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C79D7-62F6-49E5-9304-D4353838282B}" type="slidenum">
              <a:rPr lang="en-NZ" smtClean="0"/>
              <a:t>‹#›</a:t>
            </a:fld>
            <a:endParaRPr lang="en-NZ"/>
          </a:p>
        </p:txBody>
      </p:sp>
    </p:spTree>
    <p:extLst>
      <p:ext uri="{BB962C8B-B14F-4D97-AF65-F5344CB8AC3E}">
        <p14:creationId xmlns:p14="http://schemas.microsoft.com/office/powerpoint/2010/main" val="34948574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Now that</a:t>
            </a:r>
            <a:r>
              <a:rPr lang="en-NZ" baseline="0" dirty="0"/>
              <a:t> we’ve heard from Naomi and Josh regarding why they chose Auckland, let’s look at the Recruitment process and how you can join us in Auckland too! </a:t>
            </a:r>
            <a:endParaRPr lang="en-NZ" dirty="0"/>
          </a:p>
        </p:txBody>
      </p:sp>
      <p:sp>
        <p:nvSpPr>
          <p:cNvPr id="4" name="Slide Number Placeholder 3"/>
          <p:cNvSpPr>
            <a:spLocks noGrp="1"/>
          </p:cNvSpPr>
          <p:nvPr>
            <p:ph type="sldNum" sz="quarter" idx="10"/>
          </p:nvPr>
        </p:nvSpPr>
        <p:spPr/>
        <p:txBody>
          <a:bodyPr/>
          <a:lstStyle/>
          <a:p>
            <a:fld id="{707C79D7-62F6-49E5-9304-D4353838282B}" type="slidenum">
              <a:rPr lang="en-NZ" smtClean="0"/>
              <a:t>3</a:t>
            </a:fld>
            <a:endParaRPr lang="en-NZ"/>
          </a:p>
        </p:txBody>
      </p:sp>
    </p:spTree>
    <p:extLst>
      <p:ext uri="{BB962C8B-B14F-4D97-AF65-F5344CB8AC3E}">
        <p14:creationId xmlns:p14="http://schemas.microsoft.com/office/powerpoint/2010/main" val="200630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long as you have ranked at least one</a:t>
            </a:r>
            <a:r>
              <a:rPr lang="en-NZ" baseline="0" dirty="0"/>
              <a:t> of the 3 DHBs in the Auckland region and have a completed application, then we will receive your application from ACE on the 20</a:t>
            </a:r>
            <a:r>
              <a:rPr lang="en-NZ" baseline="30000" dirty="0"/>
              <a:t>th</a:t>
            </a:r>
            <a:r>
              <a:rPr lang="en-NZ" baseline="0" dirty="0"/>
              <a:t> July so you do not have to have ranked all 3 DHBs in the Auckland region. We also do not know where on the preference list each hospital you have ranked are, only that it is one of your preferred DHBs. We have no interview process … 400 applicants for each of the 3 DHBs and we only have 60 odd positions.  – Clinical performance, team approach, personal development and professionalism.  We are looking for well rounded individuals </a:t>
            </a:r>
            <a:endParaRPr lang="en-NZ" dirty="0"/>
          </a:p>
        </p:txBody>
      </p:sp>
      <p:sp>
        <p:nvSpPr>
          <p:cNvPr id="4" name="Slide Number Placeholder 3"/>
          <p:cNvSpPr>
            <a:spLocks noGrp="1"/>
          </p:cNvSpPr>
          <p:nvPr>
            <p:ph type="sldNum" sz="quarter" idx="10"/>
          </p:nvPr>
        </p:nvSpPr>
        <p:spPr/>
        <p:txBody>
          <a:bodyPr/>
          <a:lstStyle/>
          <a:p>
            <a:fld id="{707C79D7-62F6-49E5-9304-D4353838282B}" type="slidenum">
              <a:rPr lang="en-NZ" smtClean="0"/>
              <a:t>4</a:t>
            </a:fld>
            <a:endParaRPr lang="en-NZ"/>
          </a:p>
        </p:txBody>
      </p:sp>
    </p:spTree>
    <p:extLst>
      <p:ext uri="{BB962C8B-B14F-4D97-AF65-F5344CB8AC3E}">
        <p14:creationId xmlns:p14="http://schemas.microsoft.com/office/powerpoint/2010/main" val="197167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283341" y="194872"/>
            <a:ext cx="2873633" cy="602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
        <p:nvSpPr>
          <p:cNvPr id="8" name="Footer Placeholder 7"/>
          <p:cNvSpPr>
            <a:spLocks noGrp="1"/>
          </p:cNvSpPr>
          <p:nvPr>
            <p:ph type="ftr" sz="quarter" idx="11"/>
          </p:nvPr>
        </p:nvSpPr>
        <p:spPr/>
        <p:txBody>
          <a:bodyPr/>
          <a:lstStyle>
            <a:lvl1pPr algn="l">
              <a:defRPr/>
            </a:lvl1pPr>
          </a:lstStyle>
          <a:p>
            <a:r>
              <a:rPr lang="en-NZ"/>
              <a:t>N:/</a:t>
            </a:r>
            <a:endParaRPr lang="en-NZ" dirty="0"/>
          </a:p>
        </p:txBody>
      </p:sp>
      <p:sp>
        <p:nvSpPr>
          <p:cNvPr id="9" name="Slide Number Placeholder 8"/>
          <p:cNvSpPr>
            <a:spLocks noGrp="1"/>
          </p:cNvSpPr>
          <p:nvPr>
            <p:ph type="sldNum" sz="quarter" idx="12"/>
          </p:nvPr>
        </p:nvSpPr>
        <p:spPr/>
        <p:txBody>
          <a:bodyPr/>
          <a:lstStyle/>
          <a:p>
            <a:fld id="{BFA98F49-8BDB-440D-B99C-81D17C233C77}" type="slidenum">
              <a:rPr lang="en-NZ" smtClean="0"/>
              <a:t>‹#›</a:t>
            </a:fld>
            <a:endParaRPr lang="en-NZ"/>
          </a:p>
        </p:txBody>
      </p:sp>
      <p:sp>
        <p:nvSpPr>
          <p:cNvPr id="11" name="Title 1"/>
          <p:cNvSpPr>
            <a:spLocks noGrp="1"/>
          </p:cNvSpPr>
          <p:nvPr>
            <p:ph type="title"/>
          </p:nvPr>
        </p:nvSpPr>
        <p:spPr>
          <a:xfrm>
            <a:off x="395536" y="2564904"/>
            <a:ext cx="8229600" cy="1143000"/>
          </a:xfrm>
        </p:spPr>
        <p:txBody>
          <a:bodyPr>
            <a:normAutofit/>
          </a:bodyPr>
          <a:lstStyle>
            <a:lvl1pPr algn="ctr">
              <a:defRPr sz="3200" b="1"/>
            </a:lvl1pPr>
          </a:lstStyle>
          <a:p>
            <a:r>
              <a:rPr lang="en-US"/>
              <a:t>Click to edit Master title style</a:t>
            </a:r>
            <a:endParaRPr lang="en-NZ" dirty="0"/>
          </a:p>
        </p:txBody>
      </p:sp>
    </p:spTree>
    <p:extLst>
      <p:ext uri="{BB962C8B-B14F-4D97-AF65-F5344CB8AC3E}">
        <p14:creationId xmlns:p14="http://schemas.microsoft.com/office/powerpoint/2010/main" val="24061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259" y="332656"/>
            <a:ext cx="2749589" cy="575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lvl1pPr>
              <a:defRPr sz="1800"/>
            </a:lvl1pPr>
            <a:lvl2pPr>
              <a:defRPr sz="1800"/>
            </a:lvl2pPr>
            <a:lvl3pPr marL="1143000" indent="-228600">
              <a:buFont typeface="Courier New" panose="02070309020205020404" pitchFamily="49" charset="0"/>
              <a:buChar char="o"/>
              <a:defRPr sz="18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Footer Placeholder 6"/>
          <p:cNvSpPr>
            <a:spLocks noGrp="1"/>
          </p:cNvSpPr>
          <p:nvPr>
            <p:ph type="ftr" sz="quarter" idx="11"/>
          </p:nvPr>
        </p:nvSpPr>
        <p:spPr/>
        <p:txBody>
          <a:bodyPr/>
          <a:lstStyle>
            <a:lvl1pPr algn="l">
              <a:defRPr/>
            </a:lvl1pPr>
          </a:lstStyle>
          <a:p>
            <a:r>
              <a:rPr lang="en-NZ"/>
              <a:t>N:/</a:t>
            </a:r>
            <a:endParaRPr lang="en-NZ" dirty="0"/>
          </a:p>
        </p:txBody>
      </p:sp>
      <p:sp>
        <p:nvSpPr>
          <p:cNvPr id="8" name="Slide Number Placeholder 7"/>
          <p:cNvSpPr>
            <a:spLocks noGrp="1"/>
          </p:cNvSpPr>
          <p:nvPr>
            <p:ph type="sldNum" sz="quarter" idx="12"/>
          </p:nvPr>
        </p:nvSpPr>
        <p:spPr/>
        <p:txBody>
          <a:bodyPr/>
          <a:lstStyle/>
          <a:p>
            <a:fld id="{BFA98F49-8BDB-440D-B99C-81D17C233C77}" type="slidenum">
              <a:rPr lang="en-NZ" smtClean="0"/>
              <a:t>‹#›</a:t>
            </a:fld>
            <a:endParaRPr lang="en-NZ" dirty="0"/>
          </a:p>
        </p:txBody>
      </p:sp>
      <p:sp>
        <p:nvSpPr>
          <p:cNvPr id="10" name="Title 1"/>
          <p:cNvSpPr>
            <a:spLocks noGrp="1"/>
          </p:cNvSpPr>
          <p:nvPr>
            <p:ph type="title"/>
          </p:nvPr>
        </p:nvSpPr>
        <p:spPr>
          <a:xfrm>
            <a:off x="457200" y="274638"/>
            <a:ext cx="8229600" cy="1143000"/>
          </a:xfrm>
        </p:spPr>
        <p:txBody>
          <a:bodyPr>
            <a:normAutofit/>
          </a:bodyPr>
          <a:lstStyle>
            <a:lvl1pPr algn="l">
              <a:defRPr sz="3200"/>
            </a:lvl1pPr>
          </a:lstStyle>
          <a:p>
            <a:r>
              <a:rPr lang="en-US"/>
              <a:t>Click to edit Master title style</a:t>
            </a:r>
            <a:endParaRPr lang="en-NZ" dirty="0"/>
          </a:p>
        </p:txBody>
      </p:sp>
    </p:spTree>
    <p:extLst>
      <p:ext uri="{BB962C8B-B14F-4D97-AF65-F5344CB8AC3E}">
        <p14:creationId xmlns:p14="http://schemas.microsoft.com/office/powerpoint/2010/main" val="312732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1" y="233575"/>
            <a:ext cx="2809025" cy="58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539552" y="1628800"/>
            <a:ext cx="4038600" cy="4525963"/>
          </a:xfrm>
        </p:spPr>
        <p:txBody>
          <a:bodyPr/>
          <a:lstStyle>
            <a:lvl1pPr>
              <a:defRPr sz="1800"/>
            </a:lvl1pPr>
            <a:lvl2pPr>
              <a:defRPr sz="1800"/>
            </a:lvl2pPr>
            <a:lvl3pPr marL="1143000" indent="-228600">
              <a:buFont typeface="Courier New" panose="02070309020205020404" pitchFamily="49" charset="0"/>
              <a:buChar char="o"/>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800"/>
            </a:lvl2pPr>
            <a:lvl3pPr marL="1143000" indent="-228600">
              <a:buFont typeface="Courier New" panose="02070309020205020404" pitchFamily="49" charset="0"/>
              <a:buChar char="o"/>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551577" y="6309320"/>
            <a:ext cx="2895600" cy="365125"/>
          </a:xfrm>
        </p:spPr>
        <p:txBody>
          <a:bodyPr/>
          <a:lstStyle>
            <a:lvl1pPr algn="l">
              <a:defRPr/>
            </a:lvl1pPr>
          </a:lstStyle>
          <a:p>
            <a:r>
              <a:rPr lang="en-NZ"/>
              <a:t>N:/</a:t>
            </a:r>
          </a:p>
        </p:txBody>
      </p:sp>
      <p:sp>
        <p:nvSpPr>
          <p:cNvPr id="9" name="Slide Number Placeholder 8"/>
          <p:cNvSpPr>
            <a:spLocks noGrp="1"/>
          </p:cNvSpPr>
          <p:nvPr>
            <p:ph type="sldNum" sz="quarter" idx="12"/>
          </p:nvPr>
        </p:nvSpPr>
        <p:spPr/>
        <p:txBody>
          <a:bodyPr/>
          <a:lstStyle/>
          <a:p>
            <a:fld id="{BFA98F49-8BDB-440D-B99C-81D17C233C77}" type="slidenum">
              <a:rPr lang="en-NZ" smtClean="0"/>
              <a:t>‹#›</a:t>
            </a:fld>
            <a:endParaRPr lang="en-NZ"/>
          </a:p>
        </p:txBody>
      </p:sp>
      <p:sp>
        <p:nvSpPr>
          <p:cNvPr id="11" name="Title 1"/>
          <p:cNvSpPr>
            <a:spLocks noGrp="1"/>
          </p:cNvSpPr>
          <p:nvPr>
            <p:ph type="title"/>
          </p:nvPr>
        </p:nvSpPr>
        <p:spPr>
          <a:xfrm>
            <a:off x="457200" y="274638"/>
            <a:ext cx="8225160" cy="1143000"/>
          </a:xfrm>
        </p:spPr>
        <p:txBody>
          <a:bodyPr>
            <a:normAutofit/>
          </a:bodyPr>
          <a:lstStyle>
            <a:lvl1pPr algn="l">
              <a:defRPr sz="3200"/>
            </a:lvl1pPr>
          </a:lstStyle>
          <a:p>
            <a:r>
              <a:rPr lang="en-US"/>
              <a:t>Click to edit Master title style</a:t>
            </a:r>
            <a:endParaRPr lang="en-NZ" dirty="0"/>
          </a:p>
        </p:txBody>
      </p:sp>
    </p:spTree>
    <p:extLst>
      <p:ext uri="{BB962C8B-B14F-4D97-AF65-F5344CB8AC3E}">
        <p14:creationId xmlns:p14="http://schemas.microsoft.com/office/powerpoint/2010/main" val="9331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842" y="476672"/>
            <a:ext cx="2749550" cy="57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lvl1pPr algn="l">
              <a:defRPr/>
            </a:lvl1pPr>
          </a:lstStyle>
          <a:p>
            <a:r>
              <a:rPr lang="en-NZ"/>
              <a:t>N:/</a:t>
            </a:r>
          </a:p>
        </p:txBody>
      </p:sp>
      <p:sp>
        <p:nvSpPr>
          <p:cNvPr id="7" name="Slide Number Placeholder 6"/>
          <p:cNvSpPr>
            <a:spLocks noGrp="1"/>
          </p:cNvSpPr>
          <p:nvPr>
            <p:ph type="sldNum" sz="quarter" idx="12"/>
          </p:nvPr>
        </p:nvSpPr>
        <p:spPr/>
        <p:txBody>
          <a:bodyPr/>
          <a:lstStyle/>
          <a:p>
            <a:fld id="{BFA98F49-8BDB-440D-B99C-81D17C233C77}" type="slidenum">
              <a:rPr lang="en-NZ" smtClean="0"/>
              <a:t>‹#›</a:t>
            </a:fld>
            <a:endParaRPr lang="en-NZ"/>
          </a:p>
        </p:txBody>
      </p:sp>
      <p:sp>
        <p:nvSpPr>
          <p:cNvPr id="9" name="Title 1"/>
          <p:cNvSpPr>
            <a:spLocks noGrp="1"/>
          </p:cNvSpPr>
          <p:nvPr>
            <p:ph type="title"/>
          </p:nvPr>
        </p:nvSpPr>
        <p:spPr>
          <a:xfrm>
            <a:off x="457200" y="274638"/>
            <a:ext cx="8229600" cy="1143000"/>
          </a:xfrm>
        </p:spPr>
        <p:txBody>
          <a:bodyPr>
            <a:normAutofit/>
          </a:bodyPr>
          <a:lstStyle>
            <a:lvl1pPr algn="l">
              <a:defRPr sz="3200"/>
            </a:lvl1pPr>
          </a:lstStyle>
          <a:p>
            <a:r>
              <a:rPr lang="en-US"/>
              <a:t>Click to edit Master title style</a:t>
            </a:r>
            <a:endParaRPr lang="en-NZ" dirty="0"/>
          </a:p>
        </p:txBody>
      </p:sp>
    </p:spTree>
    <p:extLst>
      <p:ext uri="{BB962C8B-B14F-4D97-AF65-F5344CB8AC3E}">
        <p14:creationId xmlns:p14="http://schemas.microsoft.com/office/powerpoint/2010/main" val="431113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274638"/>
            <a:ext cx="6844917" cy="1143000"/>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NZ"/>
              <a:t>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98F49-8BDB-440D-B99C-81D17C233C77}" type="slidenum">
              <a:rPr lang="en-NZ" smtClean="0"/>
              <a:t>‹#›</a:t>
            </a:fld>
            <a:endParaRPr lang="en-NZ"/>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02947" y="206664"/>
            <a:ext cx="2143317"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5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youtube.com/watch?v=4gkluRPrIHQ"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ZdmlCMX6Z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702"/>
            <a:ext cx="2177505" cy="17044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68" y="5055910"/>
            <a:ext cx="955459" cy="14559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57" y="790594"/>
            <a:ext cx="1038963" cy="1385284"/>
          </a:xfrm>
          <a:prstGeom prst="rect">
            <a:avLst/>
          </a:prstGeom>
        </p:spPr>
      </p:pic>
      <p:pic>
        <p:nvPicPr>
          <p:cNvPr id="9" name="Picture 8">
            <a:hlinkClick r:id="rId5"/>
          </p:cNvPr>
          <p:cNvPicPr>
            <a:picLocks noChangeAspect="1"/>
          </p:cNvPicPr>
          <p:nvPr/>
        </p:nvPicPr>
        <p:blipFill>
          <a:blip r:embed="rId6"/>
          <a:stretch>
            <a:fillRect/>
          </a:stretch>
        </p:blipFill>
        <p:spPr>
          <a:xfrm>
            <a:off x="2177505" y="790594"/>
            <a:ext cx="6490253" cy="4884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3756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54" y="812387"/>
            <a:ext cx="7886700" cy="1325563"/>
          </a:xfrm>
        </p:spPr>
        <p:txBody>
          <a:bodyPr>
            <a:normAutofit fontScale="90000"/>
          </a:bodyPr>
          <a:lstStyle/>
          <a:p>
            <a:r>
              <a:rPr lang="en-NZ" dirty="0"/>
              <a:t>Why Auckland?</a:t>
            </a:r>
            <a:br>
              <a:rPr lang="en-NZ" dirty="0"/>
            </a:br>
            <a:r>
              <a:rPr lang="en-NZ" dirty="0"/>
              <a:t>Hear from our RMOs</a:t>
            </a:r>
            <a:br>
              <a:rPr lang="en-NZ" dirty="0"/>
            </a:br>
            <a:r>
              <a:rPr lang="en-NZ" dirty="0"/>
              <a:t>&amp; NRA team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040" y="-243408"/>
            <a:ext cx="5208898" cy="68595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8996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64" y="402523"/>
            <a:ext cx="7886700" cy="1325563"/>
          </a:xfrm>
        </p:spPr>
        <p:txBody>
          <a:bodyPr/>
          <a:lstStyle/>
          <a:p>
            <a:r>
              <a:rPr lang="en-NZ" dirty="0"/>
              <a:t>The House Officer Recruitment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81460"/>
            <a:ext cx="7886700" cy="18120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937" y="4600294"/>
            <a:ext cx="5580126" cy="1374648"/>
          </a:xfrm>
          <a:prstGeom prst="rect">
            <a:avLst/>
          </a:prstGeom>
        </p:spPr>
      </p:pic>
    </p:spTree>
    <p:extLst>
      <p:ext uri="{BB962C8B-B14F-4D97-AF65-F5344CB8AC3E}">
        <p14:creationId xmlns:p14="http://schemas.microsoft.com/office/powerpoint/2010/main" val="312084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450"/>
            <a:ext cx="7886700" cy="1325563"/>
          </a:xfrm>
        </p:spPr>
        <p:txBody>
          <a:bodyPr/>
          <a:lstStyle/>
          <a:p>
            <a:pPr algn="ctr"/>
            <a:r>
              <a:rPr lang="en-NZ" dirty="0"/>
              <a:t>The House Officer Recruitment Process</a:t>
            </a:r>
          </a:p>
        </p:txBody>
      </p:sp>
      <p:sp>
        <p:nvSpPr>
          <p:cNvPr id="3" name="Content Placeholder 2"/>
          <p:cNvSpPr>
            <a:spLocks noGrp="1"/>
          </p:cNvSpPr>
          <p:nvPr>
            <p:ph idx="1"/>
          </p:nvPr>
        </p:nvSpPr>
        <p:spPr>
          <a:xfrm>
            <a:off x="628650" y="1534511"/>
            <a:ext cx="7886700" cy="4642453"/>
          </a:xfrm>
        </p:spPr>
        <p:txBody>
          <a:bodyPr>
            <a:normAutofit/>
          </a:bodyPr>
          <a:lstStyle/>
          <a:p>
            <a:r>
              <a:rPr lang="en-US" dirty="0"/>
              <a:t>No interview</a:t>
            </a:r>
          </a:p>
          <a:p>
            <a:r>
              <a:rPr lang="en-US" dirty="0"/>
              <a:t>Ranking Process – ACE and PVTC</a:t>
            </a:r>
          </a:p>
          <a:p>
            <a:r>
              <a:rPr lang="en-US" dirty="0"/>
              <a:t>Carried out by a representative subgroup of PVTC members and Intern Supervisors, with House Officer representation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Based on the “Fit for Purpose Practitioner” model.</a:t>
            </a:r>
          </a:p>
          <a:p>
            <a:endParaRPr lang="en-US" dirty="0"/>
          </a:p>
          <a:p>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656606981"/>
              </p:ext>
            </p:extLst>
          </p:nvPr>
        </p:nvGraphicFramePr>
        <p:xfrm>
          <a:off x="2339752" y="3140968"/>
          <a:ext cx="4529960" cy="2489200"/>
        </p:xfrm>
        <a:graphic>
          <a:graphicData uri="http://schemas.openxmlformats.org/drawingml/2006/table">
            <a:tbl>
              <a:tblPr firstRow="1" bandRow="1">
                <a:tableStyleId>{5C22544A-7EE6-4342-B048-85BDC9FD1C3A}</a:tableStyleId>
              </a:tblPr>
              <a:tblGrid>
                <a:gridCol w="2264980">
                  <a:extLst>
                    <a:ext uri="{9D8B030D-6E8A-4147-A177-3AD203B41FA5}">
                      <a16:colId xmlns:a16="http://schemas.microsoft.com/office/drawing/2014/main" val="20000"/>
                    </a:ext>
                  </a:extLst>
                </a:gridCol>
                <a:gridCol w="2264980">
                  <a:extLst>
                    <a:ext uri="{9D8B030D-6E8A-4147-A177-3AD203B41FA5}">
                      <a16:colId xmlns:a16="http://schemas.microsoft.com/office/drawing/2014/main" val="20001"/>
                    </a:ext>
                  </a:extLst>
                </a:gridCol>
              </a:tblGrid>
              <a:tr h="239168">
                <a:tc>
                  <a:txBody>
                    <a:bodyPr/>
                    <a:lstStyle/>
                    <a:p>
                      <a:endParaRPr lang="en-NZ" dirty="0"/>
                    </a:p>
                  </a:txBody>
                  <a:tcPr marL="68580" marR="68580"/>
                </a:tc>
                <a:tc>
                  <a:txBody>
                    <a:bodyPr/>
                    <a:lstStyle/>
                    <a:p>
                      <a:r>
                        <a:rPr lang="en-US" dirty="0"/>
                        <a:t>Score</a:t>
                      </a:r>
                      <a:endParaRPr lang="en-NZ" dirty="0"/>
                    </a:p>
                  </a:txBody>
                  <a:tcPr marL="68580" marR="68580"/>
                </a:tc>
                <a:extLst>
                  <a:ext uri="{0D108BD9-81ED-4DB2-BD59-A6C34878D82A}">
                    <a16:rowId xmlns:a16="http://schemas.microsoft.com/office/drawing/2014/main" val="10000"/>
                  </a:ext>
                </a:extLst>
              </a:tr>
              <a:tr h="370840">
                <a:tc>
                  <a:txBody>
                    <a:bodyPr/>
                    <a:lstStyle/>
                    <a:p>
                      <a:r>
                        <a:rPr lang="en-US" dirty="0"/>
                        <a:t>Excellence</a:t>
                      </a:r>
                      <a:endParaRPr lang="en-NZ" dirty="0"/>
                    </a:p>
                  </a:txBody>
                  <a:tcPr marL="68580" marR="68580"/>
                </a:tc>
                <a:tc>
                  <a:txBody>
                    <a:bodyPr/>
                    <a:lstStyle/>
                    <a:p>
                      <a:r>
                        <a:rPr lang="en-US" dirty="0"/>
                        <a:t>3</a:t>
                      </a:r>
                      <a:endParaRPr lang="en-NZ" dirty="0"/>
                    </a:p>
                  </a:txBody>
                  <a:tcPr marL="68580" marR="68580"/>
                </a:tc>
                <a:extLst>
                  <a:ext uri="{0D108BD9-81ED-4DB2-BD59-A6C34878D82A}">
                    <a16:rowId xmlns:a16="http://schemas.microsoft.com/office/drawing/2014/main" val="10001"/>
                  </a:ext>
                </a:extLst>
              </a:tr>
              <a:tr h="370840">
                <a:tc>
                  <a:txBody>
                    <a:bodyPr/>
                    <a:lstStyle/>
                    <a:p>
                      <a:r>
                        <a:rPr lang="en-US" dirty="0"/>
                        <a:t>Good</a:t>
                      </a:r>
                      <a:endParaRPr lang="en-NZ" dirty="0"/>
                    </a:p>
                  </a:txBody>
                  <a:tcPr marL="68580" marR="68580"/>
                </a:tc>
                <a:tc>
                  <a:txBody>
                    <a:bodyPr/>
                    <a:lstStyle/>
                    <a:p>
                      <a:r>
                        <a:rPr lang="en-US" dirty="0"/>
                        <a:t>2</a:t>
                      </a:r>
                      <a:endParaRPr lang="en-NZ" dirty="0"/>
                    </a:p>
                  </a:txBody>
                  <a:tcPr marL="68580" marR="68580"/>
                </a:tc>
                <a:extLst>
                  <a:ext uri="{0D108BD9-81ED-4DB2-BD59-A6C34878D82A}">
                    <a16:rowId xmlns:a16="http://schemas.microsoft.com/office/drawing/2014/main" val="10002"/>
                  </a:ext>
                </a:extLst>
              </a:tr>
              <a:tr h="370840">
                <a:tc>
                  <a:txBody>
                    <a:bodyPr/>
                    <a:lstStyle/>
                    <a:p>
                      <a:r>
                        <a:rPr lang="en-US" dirty="0"/>
                        <a:t>Satisfactory</a:t>
                      </a:r>
                      <a:endParaRPr lang="en-NZ" dirty="0"/>
                    </a:p>
                  </a:txBody>
                  <a:tcPr marL="68580" marR="68580"/>
                </a:tc>
                <a:tc>
                  <a:txBody>
                    <a:bodyPr/>
                    <a:lstStyle/>
                    <a:p>
                      <a:r>
                        <a:rPr lang="en-US" dirty="0"/>
                        <a:t>1</a:t>
                      </a:r>
                      <a:endParaRPr lang="en-NZ" dirty="0"/>
                    </a:p>
                  </a:txBody>
                  <a:tcPr marL="68580" marR="68580"/>
                </a:tc>
                <a:extLst>
                  <a:ext uri="{0D108BD9-81ED-4DB2-BD59-A6C34878D82A}">
                    <a16:rowId xmlns:a16="http://schemas.microsoft.com/office/drawing/2014/main" val="10003"/>
                  </a:ext>
                </a:extLst>
              </a:tr>
              <a:tr h="370840">
                <a:tc>
                  <a:txBody>
                    <a:bodyPr/>
                    <a:lstStyle/>
                    <a:p>
                      <a:r>
                        <a:rPr lang="en-US" dirty="0"/>
                        <a:t>No evidence</a:t>
                      </a:r>
                      <a:r>
                        <a:rPr lang="en-US" baseline="0" dirty="0"/>
                        <a:t> of completion</a:t>
                      </a:r>
                      <a:endParaRPr lang="en-NZ" dirty="0"/>
                    </a:p>
                  </a:txBody>
                  <a:tcPr marL="68580" marR="68580"/>
                </a:tc>
                <a:tc>
                  <a:txBody>
                    <a:bodyPr/>
                    <a:lstStyle/>
                    <a:p>
                      <a:r>
                        <a:rPr lang="en-US" dirty="0"/>
                        <a:t>-1</a:t>
                      </a:r>
                      <a:endParaRPr lang="en-NZ" dirty="0"/>
                    </a:p>
                  </a:txBody>
                  <a:tcPr marL="68580" marR="68580"/>
                </a:tc>
                <a:extLst>
                  <a:ext uri="{0D108BD9-81ED-4DB2-BD59-A6C34878D82A}">
                    <a16:rowId xmlns:a16="http://schemas.microsoft.com/office/drawing/2014/main" val="10004"/>
                  </a:ext>
                </a:extLst>
              </a:tr>
              <a:tr h="370840">
                <a:tc>
                  <a:txBody>
                    <a:bodyPr/>
                    <a:lstStyle/>
                    <a:p>
                      <a:r>
                        <a:rPr lang="en-US" dirty="0"/>
                        <a:t>Unacceptable</a:t>
                      </a:r>
                      <a:endParaRPr lang="en-NZ" dirty="0"/>
                    </a:p>
                  </a:txBody>
                  <a:tcPr marL="68580" marR="68580"/>
                </a:tc>
                <a:tc>
                  <a:txBody>
                    <a:bodyPr/>
                    <a:lstStyle/>
                    <a:p>
                      <a:r>
                        <a:rPr lang="en-US" dirty="0"/>
                        <a:t>-1</a:t>
                      </a:r>
                      <a:endParaRPr lang="en-NZ" dirty="0"/>
                    </a:p>
                  </a:txBody>
                  <a:tcPr marL="68580" marR="68580"/>
                </a:tc>
                <a:extLst>
                  <a:ext uri="{0D108BD9-81ED-4DB2-BD59-A6C34878D82A}">
                    <a16:rowId xmlns:a16="http://schemas.microsoft.com/office/drawing/2014/main" val="10005"/>
                  </a:ext>
                </a:extLst>
              </a:tr>
            </a:tbl>
          </a:graphicData>
        </a:graphic>
      </p:graphicFrame>
      <p:sp>
        <p:nvSpPr>
          <p:cNvPr id="6" name="Oval 5"/>
          <p:cNvSpPr/>
          <p:nvPr/>
        </p:nvSpPr>
        <p:spPr>
          <a:xfrm rot="378152">
            <a:off x="334588" y="4303884"/>
            <a:ext cx="1810011" cy="90709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t>Academic Transcript</a:t>
            </a:r>
            <a:endParaRPr lang="en-NZ" sz="1600" dirty="0"/>
          </a:p>
        </p:txBody>
      </p:sp>
      <p:sp>
        <p:nvSpPr>
          <p:cNvPr id="9" name="Rectangle 8"/>
          <p:cNvSpPr/>
          <p:nvPr/>
        </p:nvSpPr>
        <p:spPr>
          <a:xfrm rot="20818029">
            <a:off x="448740" y="3394843"/>
            <a:ext cx="1316420" cy="67266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t>CV</a:t>
            </a:r>
            <a:endParaRPr lang="en-NZ" sz="2800" dirty="0"/>
          </a:p>
        </p:txBody>
      </p:sp>
      <p:sp>
        <p:nvSpPr>
          <p:cNvPr id="10" name="Rectangle 9"/>
          <p:cNvSpPr/>
          <p:nvPr/>
        </p:nvSpPr>
        <p:spPr>
          <a:xfrm rot="20690564">
            <a:off x="7059673" y="4490517"/>
            <a:ext cx="1627177" cy="6592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t>Cover Letter</a:t>
            </a:r>
            <a:endParaRPr lang="en-NZ" sz="2000" dirty="0"/>
          </a:p>
        </p:txBody>
      </p:sp>
      <p:sp>
        <p:nvSpPr>
          <p:cNvPr id="11" name="Oval 10"/>
          <p:cNvSpPr/>
          <p:nvPr/>
        </p:nvSpPr>
        <p:spPr>
          <a:xfrm rot="1120327">
            <a:off x="6891857" y="3296180"/>
            <a:ext cx="1962811" cy="8699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References</a:t>
            </a:r>
            <a:endParaRPr lang="en-NZ" dirty="0"/>
          </a:p>
        </p:txBody>
      </p:sp>
    </p:spTree>
    <p:extLst>
      <p:ext uri="{BB962C8B-B14F-4D97-AF65-F5344CB8AC3E}">
        <p14:creationId xmlns:p14="http://schemas.microsoft.com/office/powerpoint/2010/main" val="206084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13" y="315430"/>
            <a:ext cx="7886700" cy="1325563"/>
          </a:xfrm>
        </p:spPr>
        <p:txBody>
          <a:bodyPr/>
          <a:lstStyle/>
          <a:p>
            <a:r>
              <a:rPr lang="en-US" dirty="0"/>
              <a:t>“Fit for Purpose Practitioner” model</a:t>
            </a:r>
            <a:endParaRPr lang="en-NZ" dirty="0"/>
          </a:p>
        </p:txBody>
      </p:sp>
      <p:pic>
        <p:nvPicPr>
          <p:cNvPr id="4" name="Content Placeholder 3"/>
          <p:cNvPicPr>
            <a:picLocks noGrp="1" noChangeAspect="1"/>
          </p:cNvPicPr>
          <p:nvPr>
            <p:ph idx="1"/>
          </p:nvPr>
        </p:nvPicPr>
        <p:blipFill>
          <a:blip r:embed="rId2"/>
          <a:stretch>
            <a:fillRect/>
          </a:stretch>
        </p:blipFill>
        <p:spPr>
          <a:xfrm>
            <a:off x="1826316" y="1198194"/>
            <a:ext cx="5382038" cy="5254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3240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583385" y="423696"/>
            <a:ext cx="7802756" cy="58739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8075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day in the life of our RMOs</a:t>
            </a:r>
          </a:p>
        </p:txBody>
      </p:sp>
      <p:sp>
        <p:nvSpPr>
          <p:cNvPr id="4" name="TextBox 3"/>
          <p:cNvSpPr txBox="1"/>
          <p:nvPr/>
        </p:nvSpPr>
        <p:spPr>
          <a:xfrm>
            <a:off x="1331640" y="1411356"/>
            <a:ext cx="5598215" cy="1200329"/>
          </a:xfrm>
          <a:prstGeom prst="rect">
            <a:avLst/>
          </a:prstGeom>
          <a:noFill/>
        </p:spPr>
        <p:txBody>
          <a:bodyPr wrap="square" rtlCol="0">
            <a:spAutoFit/>
          </a:bodyPr>
          <a:lstStyle/>
          <a:p>
            <a:r>
              <a:rPr lang="en-NZ" dirty="0"/>
              <a:t>What is it like to work at the hospitals in the Auckland region?</a:t>
            </a:r>
            <a:br>
              <a:rPr lang="en-NZ" dirty="0"/>
            </a:br>
            <a:r>
              <a:rPr lang="en-NZ" dirty="0"/>
              <a:t>Why did you choose Auckland?</a:t>
            </a:r>
            <a:br>
              <a:rPr lang="en-NZ" dirty="0"/>
            </a:br>
            <a:r>
              <a:rPr lang="en-NZ" dirty="0"/>
              <a:t>What advice would you give to new PGY1s?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543" y="2548077"/>
            <a:ext cx="2610808" cy="34810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450492"/>
            <a:ext cx="4248471" cy="1816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832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689" y="515036"/>
            <a:ext cx="7886700" cy="1325563"/>
          </a:xfrm>
        </p:spPr>
        <p:txBody>
          <a:bodyPr/>
          <a:lstStyle/>
          <a:p>
            <a:r>
              <a:rPr lang="en-NZ" dirty="0"/>
              <a:t>Questions?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011" t="1536" r="-1" b="9839"/>
          <a:stretch/>
        </p:blipFill>
        <p:spPr>
          <a:xfrm>
            <a:off x="6083756" y="852740"/>
            <a:ext cx="1670566" cy="19757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573" y="1732416"/>
            <a:ext cx="3483972" cy="48976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25528769"/>
      </p:ext>
    </p:extLst>
  </p:cSld>
  <p:clrMapOvr>
    <a:masterClrMapping/>
  </p:clrMapOvr>
</p:sld>
</file>

<file path=ppt/theme/theme1.xml><?xml version="1.0" encoding="utf-8"?>
<a:theme xmlns:a="http://schemas.openxmlformats.org/drawingml/2006/main" name="NRA PowerPoint Template">
  <a:themeElements>
    <a:clrScheme name="NRA Colours">
      <a:dk1>
        <a:sysClr val="windowText" lastClr="000000"/>
      </a:dk1>
      <a:lt1>
        <a:sysClr val="window" lastClr="FFFFFF"/>
      </a:lt1>
      <a:dk2>
        <a:srgbClr val="00A0DC"/>
      </a:dk2>
      <a:lt2>
        <a:srgbClr val="EEECE1"/>
      </a:lt2>
      <a:accent1>
        <a:srgbClr val="82C8F0"/>
      </a:accent1>
      <a:accent2>
        <a:srgbClr val="00A0DC"/>
      </a:accent2>
      <a:accent3>
        <a:srgbClr val="0582B4"/>
      </a:accent3>
      <a:accent4>
        <a:srgbClr val="05648C"/>
      </a:accent4>
      <a:accent5>
        <a:srgbClr val="7AB51D"/>
      </a:accent5>
      <a:accent6>
        <a:srgbClr val="B8B8B8"/>
      </a:accent6>
      <a:hlink>
        <a:srgbClr val="05648C"/>
      </a:hlink>
      <a:folHlink>
        <a:srgbClr val="969696"/>
      </a:folHlink>
    </a:clrScheme>
    <a:fontScheme name="NRA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A Powerpoint Template.potx" id="{B2988B86-1AB7-4EE7-9749-CE4D799786B1}" vid="{34937780-90EE-470D-8503-9B8D059BD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NRA PowerPoint Template</Template>
  <TotalTime>205</TotalTime>
  <Words>279</Words>
  <Application>Microsoft Office PowerPoint</Application>
  <PresentationFormat>On-screen Show (4:3)</PresentationFormat>
  <Paragraphs>39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NRA PowerPoint Template</vt:lpstr>
      <vt:lpstr>PowerPoint Presentation</vt:lpstr>
      <vt:lpstr>Why Auckland? Hear from our RMOs &amp; NRA team</vt:lpstr>
      <vt:lpstr>The House Officer Recruitment Process</vt:lpstr>
      <vt:lpstr>The House Officer Recruitment Process</vt:lpstr>
      <vt:lpstr>“Fit for Purpose Practitioner” model</vt:lpstr>
      <vt:lpstr>PowerPoint Presentation</vt:lpstr>
      <vt:lpstr>A day in the life of our RMOs</vt:lpstr>
      <vt:lpstr>Questions?</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Li (NRA)</dc:creator>
  <cp:lastModifiedBy>Quentin Campbell (NRA)</cp:lastModifiedBy>
  <cp:revision>8</cp:revision>
  <dcterms:created xsi:type="dcterms:W3CDTF">2021-05-24T21:55:30Z</dcterms:created>
  <dcterms:modified xsi:type="dcterms:W3CDTF">2022-06-21T21:14:12Z</dcterms:modified>
</cp:coreProperties>
</file>